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760" r:id="rId5"/>
    <p:sldId id="267" r:id="rId6"/>
    <p:sldId id="268" r:id="rId7"/>
    <p:sldId id="269" r:id="rId8"/>
    <p:sldId id="270" r:id="rId9"/>
    <p:sldId id="271" r:id="rId10"/>
    <p:sldId id="273" r:id="rId11"/>
    <p:sldId id="276" r:id="rId12"/>
    <p:sldId id="739" r:id="rId13"/>
    <p:sldId id="761" r:id="rId14"/>
    <p:sldId id="762" r:id="rId15"/>
    <p:sldId id="763" r:id="rId16"/>
    <p:sldId id="764" r:id="rId17"/>
    <p:sldId id="765" r:id="rId18"/>
    <p:sldId id="767" r:id="rId19"/>
    <p:sldId id="758" r:id="rId2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ce, Marko" initials="VM" lastIdx="1" clrIdx="0">
    <p:extLst>
      <p:ext uri="{19B8F6BF-5375-455C-9EA6-DF929625EA0E}">
        <p15:presenceInfo xmlns:p15="http://schemas.microsoft.com/office/powerpoint/2012/main" userId="S::mverce@bf1.uni-lj.si::3eff6cff-d9d8-424f-a391-6a701c83b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B8"/>
    <a:srgbClr val="1C3973"/>
    <a:srgbClr val="D29500"/>
    <a:srgbClr val="548235"/>
    <a:srgbClr val="EC501B"/>
    <a:srgbClr val="BFBFBF"/>
    <a:srgbClr val="365083"/>
    <a:srgbClr val="F1E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AABD-8CBF-4AA6-8781-2398A5DAD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612D5-F686-4E27-AA58-95EE6A919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DAE36-B7B1-4E6E-9539-F8D1A04A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6991B-3380-4649-8777-0B04A5A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A8EBD-02AB-450F-9559-130C80C2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1288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298E-C2DA-4187-9E8C-752161A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32780-6FBF-4F59-BE3F-881B70EFF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3C3B5-0BB1-47CA-9327-3AC3722A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10F4-410B-44F5-B18C-B287F311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9806D-9A45-4904-83ED-1BC288AB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0430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9ACD-FE19-44E1-BBA4-1823753C2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65D9-3C63-42C5-AC93-45A74AE5E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B3BFD-E0F0-4C7E-9BE4-51F1C5E3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139C8-584C-48C2-A8CC-793C6B00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8389-0D7B-4F1F-8FB1-4F145F09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75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B63D-4C11-4A20-A850-3632B593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2127-9A32-4815-88E0-EF9F1C0C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0D663-D206-4554-B809-C41C5E7F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89C1A-3E71-4C43-A8B1-6DAE66FB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EE84-514E-4815-82BA-9E827864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1937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0779-E9DF-4437-ABD7-3402B11A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D3480-36C3-4179-BD30-B865767B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3EFA4-4C11-4318-A3D3-C7976D74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5CBB-F67B-40DA-A778-1EE6CF20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DAD92-9749-44BD-A141-57266E2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661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8BA8-111F-4835-A8EF-4F7A9198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D54CB-62E7-4A12-9B4B-478829C4F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43250-3C94-474F-9A9D-B24395D3D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1ECE-AF2F-4395-B653-DCC91F3A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3B3E-ACA9-42A7-802D-ACBF923E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F9204-47B2-4D7E-892D-D134FDD5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8570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9E59-E4F3-4E17-86AD-346542DC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FBC74-16A0-4FF2-988A-10DCE764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73A3E-43DE-497D-B768-34466507F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8C487-864E-4F09-90DA-68E353460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36ECC-73A0-4573-9631-AC0951CE7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E9D9B-9E18-4530-A863-6146CD28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768EF-1459-45F9-B7BF-0A0C6260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71EBD-1EE6-42F3-8A19-1091BA2C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3515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1144-A66A-4EEA-995F-636185A5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B5E27-39E1-4273-8164-60A43FB4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BBBBE-7E69-4B00-8581-FDA34975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D3247-2F1F-4C47-8418-9C821CBA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0170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72C02-5BA8-473A-8D70-FE51AE1A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50F0D-293F-4EB2-A8A3-44FE5FD5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3603-B2DF-4A70-ABCF-7F868D61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571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9A29-2457-4C06-8C73-A8217B75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0977-6936-4C29-A855-9CAA54F7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B1051-6A05-444F-9C20-351CB61D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6C650-41F9-4C4C-868A-9797CD56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DDE60-6524-4950-946C-42B7404D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79078-B00C-4D32-A824-CC2376ED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791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F4A5-E9C5-42B7-8D8F-050D4298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ECF68-E0B6-424E-990D-40C9E4CEA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FB914-80B1-47C7-97CC-C9520A0FA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9B326-B37A-4790-9514-DF6F7E1C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C437A-DF96-40FB-9FBC-F65D1CD5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7979-FC63-49F0-951B-75D9724D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3840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65D46-1A37-427F-9D4A-0D45B466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B58C5-05D4-49EB-91BB-9FB213C04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A84D-DF41-44FC-B782-69261B17B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7C02-0CED-4986-9EAE-F3F25A054BDB}" type="datetimeFigureOut">
              <a:rPr lang="sl-SI" smtClean="0"/>
              <a:t>1. 04. 2025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F81CE-0833-4C6C-9E59-53139167F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60E25-0BF0-4568-8297-772C8464D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B415D-806F-4FEA-9145-9B435F5742C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832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E0784-94E9-5B17-4DBE-28195F47F83B}"/>
              </a:ext>
            </a:extLst>
          </p:cNvPr>
          <p:cNvSpPr>
            <a:spLocks noGrp="1"/>
          </p:cNvSpPr>
          <p:nvPr/>
        </p:nvSpPr>
        <p:spPr>
          <a:xfrm>
            <a:off x="775623" y="1687285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Metagenomika</a:t>
            </a:r>
            <a:r>
              <a:rPr lang="en-US"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2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kako</a:t>
            </a:r>
            <a:r>
              <a:rPr lang="en-US"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vemo</a:t>
            </a:r>
            <a:r>
              <a:rPr lang="en-US"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2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kaj</a:t>
            </a:r>
            <a:r>
              <a:rPr lang="en-US"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je res?</a:t>
            </a:r>
            <a:endParaRPr lang="en-US" sz="2200" b="1" kern="1200">
              <a:solidFill>
                <a:srgbClr val="D295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E5B442-0C6B-4CE1-9C1E-FFC7248684BD}"/>
              </a:ext>
            </a:extLst>
          </p:cNvPr>
          <p:cNvSpPr txBox="1">
            <a:spLocks/>
          </p:cNvSpPr>
          <p:nvPr/>
        </p:nvSpPr>
        <p:spPr>
          <a:xfrm>
            <a:off x="3522848" y="6101914"/>
            <a:ext cx="5146300" cy="106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Marko Verce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6AEDD9-397B-424B-A2A7-33DC2DC125D9}"/>
              </a:ext>
            </a:extLst>
          </p:cNvPr>
          <p:cNvGrpSpPr/>
          <p:nvPr/>
        </p:nvGrpSpPr>
        <p:grpSpPr>
          <a:xfrm>
            <a:off x="-29324" y="3750925"/>
            <a:ext cx="2986313" cy="3855489"/>
            <a:chOff x="-29324" y="3750925"/>
            <a:chExt cx="2986313" cy="385548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CBD1BA5-F288-442D-90CF-E0CECC8E4766}"/>
                </a:ext>
              </a:extLst>
            </p:cNvPr>
            <p:cNvSpPr/>
            <p:nvPr/>
          </p:nvSpPr>
          <p:spPr>
            <a:xfrm rot="8709253" flipH="1" flipV="1">
              <a:off x="248473" y="5174662"/>
              <a:ext cx="2708516" cy="2431752"/>
            </a:xfrm>
            <a:custGeom>
              <a:avLst/>
              <a:gdLst>
                <a:gd name="connsiteX0" fmla="*/ 790053 w 1766645"/>
                <a:gd name="connsiteY0" fmla="*/ 0 h 1551358"/>
                <a:gd name="connsiteX1" fmla="*/ 1231779 w 1766645"/>
                <a:gd name="connsiteY1" fmla="*/ 132474 h 1551358"/>
                <a:gd name="connsiteX2" fmla="*/ 1244187 w 1766645"/>
                <a:gd name="connsiteY2" fmla="*/ 142525 h 1551358"/>
                <a:gd name="connsiteX3" fmla="*/ 1250597 w 1766645"/>
                <a:gd name="connsiteY3" fmla="*/ 136098 h 1551358"/>
                <a:gd name="connsiteX4" fmla="*/ 1464351 w 1766645"/>
                <a:gd name="connsiteY4" fmla="*/ 62856 h 1551358"/>
                <a:gd name="connsiteX5" fmla="*/ 1766645 w 1766645"/>
                <a:gd name="connsiteY5" fmla="*/ 312919 h 1551358"/>
                <a:gd name="connsiteX6" fmla="*/ 1582018 w 1766645"/>
                <a:gd name="connsiteY6" fmla="*/ 543331 h 1551358"/>
                <a:gd name="connsiteX7" fmla="*/ 1543173 w 1766645"/>
                <a:gd name="connsiteY7" fmla="*/ 553306 h 1551358"/>
                <a:gd name="connsiteX8" fmla="*/ 1564055 w 1766645"/>
                <a:gd name="connsiteY8" fmla="*/ 619353 h 1551358"/>
                <a:gd name="connsiteX9" fmla="*/ 1580106 w 1766645"/>
                <a:gd name="connsiteY9" fmla="*/ 775679 h 1551358"/>
                <a:gd name="connsiteX10" fmla="*/ 790053 w 1766645"/>
                <a:gd name="connsiteY10" fmla="*/ 1551358 h 1551358"/>
                <a:gd name="connsiteX11" fmla="*/ 0 w 1766645"/>
                <a:gd name="connsiteY11" fmla="*/ 775679 h 1551358"/>
                <a:gd name="connsiteX12" fmla="*/ 790053 w 1766645"/>
                <a:gd name="connsiteY12" fmla="*/ 0 h 155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6645" h="1551358">
                  <a:moveTo>
                    <a:pt x="790053" y="0"/>
                  </a:moveTo>
                  <a:cubicBezTo>
                    <a:pt x="953678" y="0"/>
                    <a:pt x="1105686" y="48837"/>
                    <a:pt x="1231779" y="132474"/>
                  </a:cubicBezTo>
                  <a:lnTo>
                    <a:pt x="1244187" y="142525"/>
                  </a:lnTo>
                  <a:lnTo>
                    <a:pt x="1250597" y="136098"/>
                  </a:lnTo>
                  <a:cubicBezTo>
                    <a:pt x="1305302" y="90845"/>
                    <a:pt x="1380875" y="62856"/>
                    <a:pt x="1464351" y="62856"/>
                  </a:cubicBezTo>
                  <a:cubicBezTo>
                    <a:pt x="1631303" y="62856"/>
                    <a:pt x="1766645" y="174813"/>
                    <a:pt x="1766645" y="312919"/>
                  </a:cubicBezTo>
                  <a:cubicBezTo>
                    <a:pt x="1766645" y="416499"/>
                    <a:pt x="1690515" y="505369"/>
                    <a:pt x="1582018" y="543331"/>
                  </a:cubicBezTo>
                  <a:lnTo>
                    <a:pt x="1543173" y="553306"/>
                  </a:lnTo>
                  <a:lnTo>
                    <a:pt x="1564055" y="619353"/>
                  </a:lnTo>
                  <a:cubicBezTo>
                    <a:pt x="1574579" y="669847"/>
                    <a:pt x="1580106" y="722130"/>
                    <a:pt x="1580106" y="775679"/>
                  </a:cubicBezTo>
                  <a:cubicBezTo>
                    <a:pt x="1580106" y="1204075"/>
                    <a:pt x="1226387" y="1551358"/>
                    <a:pt x="790053" y="1551358"/>
                  </a:cubicBezTo>
                  <a:cubicBezTo>
                    <a:pt x="353719" y="1551358"/>
                    <a:pt x="0" y="1204075"/>
                    <a:pt x="0" y="775679"/>
                  </a:cubicBezTo>
                  <a:cubicBezTo>
                    <a:pt x="0" y="347283"/>
                    <a:pt x="353719" y="0"/>
                    <a:pt x="790053" y="0"/>
                  </a:cubicBezTo>
                  <a:close/>
                </a:path>
              </a:pathLst>
            </a:custGeom>
            <a:solidFill>
              <a:srgbClr val="F1E5F1"/>
            </a:solidFill>
            <a:ln>
              <a:solidFill>
                <a:srgbClr val="B87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E">
                <a:ln>
                  <a:solidFill>
                    <a:srgbClr val="F1E5F1"/>
                  </a:solidFill>
                </a:ln>
                <a:solidFill>
                  <a:srgbClr val="7030A0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DA6187-1E33-441B-AC30-457485576D58}"/>
                </a:ext>
              </a:extLst>
            </p:cNvPr>
            <p:cNvGrpSpPr/>
            <p:nvPr/>
          </p:nvGrpSpPr>
          <p:grpSpPr>
            <a:xfrm>
              <a:off x="-29324" y="3750925"/>
              <a:ext cx="1663326" cy="3201809"/>
              <a:chOff x="-29324" y="3750925"/>
              <a:chExt cx="1663326" cy="320180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5069BDA-9BD7-469E-A076-F866DA3491C3}"/>
                  </a:ext>
                </a:extLst>
              </p:cNvPr>
              <p:cNvSpPr/>
              <p:nvPr/>
            </p:nvSpPr>
            <p:spPr>
              <a:xfrm rot="4340261" flipH="1" flipV="1">
                <a:off x="-348877" y="5500308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6A2D4F-FAFF-478D-9A3D-CC9A7A8FD689}"/>
                  </a:ext>
                </a:extLst>
              </p:cNvPr>
              <p:cNvSpPr/>
              <p:nvPr/>
            </p:nvSpPr>
            <p:spPr>
              <a:xfrm rot="6660958" flipH="1" flipV="1">
                <a:off x="-381718" y="6271584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97DE0E-C180-4A83-8BAB-1FCD3FE4EBFF}"/>
                  </a:ext>
                </a:extLst>
              </p:cNvPr>
              <p:cNvSpPr/>
              <p:nvPr/>
            </p:nvSpPr>
            <p:spPr>
              <a:xfrm rot="4402382" flipH="1" flipV="1">
                <a:off x="-208767" y="5077121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71AA4A9-9716-4437-AE50-4E5951C9ABFA}"/>
                  </a:ext>
                </a:extLst>
              </p:cNvPr>
              <p:cNvSpPr/>
              <p:nvPr/>
            </p:nvSpPr>
            <p:spPr>
              <a:xfrm rot="2616398" flipH="1" flipV="1">
                <a:off x="103527" y="5141513"/>
                <a:ext cx="1033544" cy="38701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EBBA07-3C90-4C45-8FE6-568835BA9E12}"/>
                  </a:ext>
                </a:extLst>
              </p:cNvPr>
              <p:cNvSpPr/>
              <p:nvPr/>
            </p:nvSpPr>
            <p:spPr>
              <a:xfrm rot="2052664" flipH="1" flipV="1">
                <a:off x="70642" y="5609837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13" name="Picture 1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6055ECA-0291-4C98-8075-B853E8288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74039" flipH="1" flipV="1">
                <a:off x="43085" y="4031675"/>
                <a:ext cx="1871668" cy="1310167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FC428F-71D8-415B-8B4D-B460BF45944D}"/>
              </a:ext>
            </a:extLst>
          </p:cNvPr>
          <p:cNvGrpSpPr/>
          <p:nvPr/>
        </p:nvGrpSpPr>
        <p:grpSpPr>
          <a:xfrm rot="10800000">
            <a:off x="9234262" y="-780324"/>
            <a:ext cx="2986313" cy="3855489"/>
            <a:chOff x="-29324" y="3750925"/>
            <a:chExt cx="2986313" cy="385548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6E4ED8-0E6C-4C44-9061-5C17A2A66D94}"/>
                </a:ext>
              </a:extLst>
            </p:cNvPr>
            <p:cNvSpPr/>
            <p:nvPr/>
          </p:nvSpPr>
          <p:spPr>
            <a:xfrm rot="8709253" flipH="1" flipV="1">
              <a:off x="248473" y="5174662"/>
              <a:ext cx="2708516" cy="2431752"/>
            </a:xfrm>
            <a:custGeom>
              <a:avLst/>
              <a:gdLst>
                <a:gd name="connsiteX0" fmla="*/ 790053 w 1766645"/>
                <a:gd name="connsiteY0" fmla="*/ 0 h 1551358"/>
                <a:gd name="connsiteX1" fmla="*/ 1231779 w 1766645"/>
                <a:gd name="connsiteY1" fmla="*/ 132474 h 1551358"/>
                <a:gd name="connsiteX2" fmla="*/ 1244187 w 1766645"/>
                <a:gd name="connsiteY2" fmla="*/ 142525 h 1551358"/>
                <a:gd name="connsiteX3" fmla="*/ 1250597 w 1766645"/>
                <a:gd name="connsiteY3" fmla="*/ 136098 h 1551358"/>
                <a:gd name="connsiteX4" fmla="*/ 1464351 w 1766645"/>
                <a:gd name="connsiteY4" fmla="*/ 62856 h 1551358"/>
                <a:gd name="connsiteX5" fmla="*/ 1766645 w 1766645"/>
                <a:gd name="connsiteY5" fmla="*/ 312919 h 1551358"/>
                <a:gd name="connsiteX6" fmla="*/ 1582018 w 1766645"/>
                <a:gd name="connsiteY6" fmla="*/ 543331 h 1551358"/>
                <a:gd name="connsiteX7" fmla="*/ 1543173 w 1766645"/>
                <a:gd name="connsiteY7" fmla="*/ 553306 h 1551358"/>
                <a:gd name="connsiteX8" fmla="*/ 1564055 w 1766645"/>
                <a:gd name="connsiteY8" fmla="*/ 619353 h 1551358"/>
                <a:gd name="connsiteX9" fmla="*/ 1580106 w 1766645"/>
                <a:gd name="connsiteY9" fmla="*/ 775679 h 1551358"/>
                <a:gd name="connsiteX10" fmla="*/ 790053 w 1766645"/>
                <a:gd name="connsiteY10" fmla="*/ 1551358 h 1551358"/>
                <a:gd name="connsiteX11" fmla="*/ 0 w 1766645"/>
                <a:gd name="connsiteY11" fmla="*/ 775679 h 1551358"/>
                <a:gd name="connsiteX12" fmla="*/ 790053 w 1766645"/>
                <a:gd name="connsiteY12" fmla="*/ 0 h 155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6645" h="1551358">
                  <a:moveTo>
                    <a:pt x="790053" y="0"/>
                  </a:moveTo>
                  <a:cubicBezTo>
                    <a:pt x="953678" y="0"/>
                    <a:pt x="1105686" y="48837"/>
                    <a:pt x="1231779" y="132474"/>
                  </a:cubicBezTo>
                  <a:lnTo>
                    <a:pt x="1244187" y="142525"/>
                  </a:lnTo>
                  <a:lnTo>
                    <a:pt x="1250597" y="136098"/>
                  </a:lnTo>
                  <a:cubicBezTo>
                    <a:pt x="1305302" y="90845"/>
                    <a:pt x="1380875" y="62856"/>
                    <a:pt x="1464351" y="62856"/>
                  </a:cubicBezTo>
                  <a:cubicBezTo>
                    <a:pt x="1631303" y="62856"/>
                    <a:pt x="1766645" y="174813"/>
                    <a:pt x="1766645" y="312919"/>
                  </a:cubicBezTo>
                  <a:cubicBezTo>
                    <a:pt x="1766645" y="416499"/>
                    <a:pt x="1690515" y="505369"/>
                    <a:pt x="1582018" y="543331"/>
                  </a:cubicBezTo>
                  <a:lnTo>
                    <a:pt x="1543173" y="553306"/>
                  </a:lnTo>
                  <a:lnTo>
                    <a:pt x="1564055" y="619353"/>
                  </a:lnTo>
                  <a:cubicBezTo>
                    <a:pt x="1574579" y="669847"/>
                    <a:pt x="1580106" y="722130"/>
                    <a:pt x="1580106" y="775679"/>
                  </a:cubicBezTo>
                  <a:cubicBezTo>
                    <a:pt x="1580106" y="1204075"/>
                    <a:pt x="1226387" y="1551358"/>
                    <a:pt x="790053" y="1551358"/>
                  </a:cubicBezTo>
                  <a:cubicBezTo>
                    <a:pt x="353719" y="1551358"/>
                    <a:pt x="0" y="1204075"/>
                    <a:pt x="0" y="775679"/>
                  </a:cubicBezTo>
                  <a:cubicBezTo>
                    <a:pt x="0" y="347283"/>
                    <a:pt x="353719" y="0"/>
                    <a:pt x="790053" y="0"/>
                  </a:cubicBezTo>
                  <a:close/>
                </a:path>
              </a:pathLst>
            </a:custGeom>
            <a:solidFill>
              <a:srgbClr val="F1E5F1"/>
            </a:solidFill>
            <a:ln>
              <a:solidFill>
                <a:srgbClr val="B87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BE">
                <a:ln>
                  <a:solidFill>
                    <a:srgbClr val="F1E5F1"/>
                  </a:solidFill>
                </a:ln>
                <a:solidFill>
                  <a:srgbClr val="7030A0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439DDF-C253-4E3D-862F-C1D7131CD070}"/>
                </a:ext>
              </a:extLst>
            </p:cNvPr>
            <p:cNvGrpSpPr/>
            <p:nvPr/>
          </p:nvGrpSpPr>
          <p:grpSpPr>
            <a:xfrm>
              <a:off x="-29324" y="3750925"/>
              <a:ext cx="1663326" cy="3201809"/>
              <a:chOff x="-29324" y="3750925"/>
              <a:chExt cx="1663326" cy="320180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9E724CB-ABC4-4748-9778-C0D741452962}"/>
                  </a:ext>
                </a:extLst>
              </p:cNvPr>
              <p:cNvSpPr/>
              <p:nvPr/>
            </p:nvSpPr>
            <p:spPr>
              <a:xfrm rot="4340261" flipH="1" flipV="1">
                <a:off x="-348877" y="5500308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3B5C53-2F75-40A2-93B7-1A0DC5CDB6F4}"/>
                  </a:ext>
                </a:extLst>
              </p:cNvPr>
              <p:cNvSpPr/>
              <p:nvPr/>
            </p:nvSpPr>
            <p:spPr>
              <a:xfrm rot="6660958" flipH="1" flipV="1">
                <a:off x="-381718" y="6271584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56ACC84-8AA1-489C-9C76-C6BF13E91C64}"/>
                  </a:ext>
                </a:extLst>
              </p:cNvPr>
              <p:cNvSpPr/>
              <p:nvPr/>
            </p:nvSpPr>
            <p:spPr>
              <a:xfrm rot="4402382" flipH="1" flipV="1">
                <a:off x="-208767" y="5077121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F859126-EECA-42FE-98C9-C8E434E295FC}"/>
                  </a:ext>
                </a:extLst>
              </p:cNvPr>
              <p:cNvSpPr/>
              <p:nvPr/>
            </p:nvSpPr>
            <p:spPr>
              <a:xfrm rot="2616398" flipH="1" flipV="1">
                <a:off x="103527" y="5141513"/>
                <a:ext cx="1033544" cy="38701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C91332C-D673-40EA-874A-AB531B34115D}"/>
                  </a:ext>
                </a:extLst>
              </p:cNvPr>
              <p:cNvSpPr/>
              <p:nvPr/>
            </p:nvSpPr>
            <p:spPr>
              <a:xfrm rot="2052664" flipH="1" flipV="1">
                <a:off x="70642" y="5609837"/>
                <a:ext cx="1033544" cy="328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24" name="Picture 2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8323064-0099-418B-80DD-E3F3030B0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74039" flipH="1" flipV="1">
                <a:off x="43085" y="4031675"/>
                <a:ext cx="1871668" cy="1310167"/>
              </a:xfrm>
              <a:prstGeom prst="rect">
                <a:avLst/>
              </a:prstGeom>
            </p:spPr>
          </p:pic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B11EA63B-5B23-4E03-BE35-C5DC546E5332}"/>
              </a:ext>
            </a:extLst>
          </p:cNvPr>
          <p:cNvSpPr txBox="1">
            <a:spLocks/>
          </p:cNvSpPr>
          <p:nvPr/>
        </p:nvSpPr>
        <p:spPr>
          <a:xfrm>
            <a:off x="4864391" y="2658674"/>
            <a:ext cx="2463215" cy="106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RLadies</a:t>
            </a:r>
            <a:endParaRPr lang="en-GB" sz="14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r>
              <a:rPr lang="en-GB" sz="1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1.4.2025</a:t>
            </a:r>
          </a:p>
        </p:txBody>
      </p:sp>
    </p:spTree>
    <p:extLst>
      <p:ext uri="{BB962C8B-B14F-4D97-AF65-F5344CB8AC3E}">
        <p14:creationId xmlns:p14="http://schemas.microsoft.com/office/powerpoint/2010/main" val="244197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D1F2-4680-486C-BD2B-11009447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Vodni</a:t>
            </a:r>
            <a:r>
              <a:rPr lang="en-US" b="1"/>
              <a:t> kefir</a:t>
            </a:r>
            <a:endParaRPr lang="sl-SI"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3B1AF-F4DE-4814-8CB9-B20D257502E3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38200" y="1775361"/>
            <a:ext cx="10515600" cy="47175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 err="1">
                <a:latin typeface="Avenir Heavy"/>
              </a:rPr>
              <a:t>Sadna</a:t>
            </a:r>
            <a:r>
              <a:rPr lang="en-GB" sz="2000">
                <a:latin typeface="Avenir Heavy"/>
              </a:rPr>
              <a:t>, </a:t>
            </a:r>
            <a:r>
              <a:rPr lang="en-GB" sz="2000" err="1">
                <a:latin typeface="Avenir Heavy"/>
              </a:rPr>
              <a:t>kisla</a:t>
            </a:r>
            <a:r>
              <a:rPr lang="en-GB" sz="2000">
                <a:latin typeface="Avenir Heavy"/>
              </a:rPr>
              <a:t>, </a:t>
            </a:r>
            <a:r>
              <a:rPr lang="en-GB" sz="2000" err="1">
                <a:latin typeface="Avenir Heavy"/>
              </a:rPr>
              <a:t>nekoliko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alkoholna</a:t>
            </a:r>
            <a:r>
              <a:rPr lang="en-GB" sz="2000">
                <a:latin typeface="Avenir Heavy"/>
              </a:rPr>
              <a:t>, </a:t>
            </a:r>
            <a:r>
              <a:rPr lang="en-GB" sz="2000" err="1">
                <a:latin typeface="Avenir Heavy"/>
              </a:rPr>
              <a:t>naravno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gazirana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fermentirana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pijača</a:t>
            </a:r>
            <a:endParaRPr lang="en-GB" sz="2000">
              <a:latin typeface="Avenir Heavy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 err="1">
                <a:latin typeface="Avenir Heavy"/>
              </a:rPr>
              <a:t>Proizvodnja</a:t>
            </a:r>
            <a:r>
              <a:rPr lang="en-GB" sz="2000">
                <a:latin typeface="Avenir Heavy"/>
              </a:rPr>
              <a:t>:</a:t>
            </a:r>
          </a:p>
          <a:p>
            <a:pPr marL="0" indent="0">
              <a:buNone/>
            </a:pPr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93705-1D35-410C-ABD4-6B2A83C6E626}"/>
              </a:ext>
            </a:extLst>
          </p:cNvPr>
          <p:cNvSpPr txBox="1">
            <a:spLocks/>
          </p:cNvSpPr>
          <p:nvPr/>
        </p:nvSpPr>
        <p:spPr>
          <a:xfrm>
            <a:off x="2697340" y="3803270"/>
            <a:ext cx="1702964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Začetna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mešanica</a:t>
            </a:r>
            <a:endParaRPr lang="en-GB" sz="1600" kern="0">
              <a:latin typeface="Avenir Heav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376A1-2BA0-4ACA-8B74-35529378B3F6}"/>
              </a:ext>
            </a:extLst>
          </p:cNvPr>
          <p:cNvSpPr txBox="1">
            <a:spLocks/>
          </p:cNvSpPr>
          <p:nvPr/>
        </p:nvSpPr>
        <p:spPr>
          <a:xfrm>
            <a:off x="5209825" y="3803269"/>
            <a:ext cx="1126946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Vodni</a:t>
            </a:r>
            <a:r>
              <a:rPr lang="en-GB" sz="1600" kern="0">
                <a:latin typeface="Avenir Heavy"/>
              </a:rPr>
              <a:t> kefir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8D0FF-64A1-4E07-837F-1902ADC37E44}"/>
              </a:ext>
            </a:extLst>
          </p:cNvPr>
          <p:cNvSpPr txBox="1">
            <a:spLocks/>
          </p:cNvSpPr>
          <p:nvPr/>
        </p:nvSpPr>
        <p:spPr>
          <a:xfrm>
            <a:off x="6963876" y="3799004"/>
            <a:ext cx="911767" cy="37457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Precejanje</a:t>
            </a:r>
            <a:endParaRPr lang="en-GB" sz="1600" kern="0">
              <a:latin typeface="Avenir Heav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67EFA-22A2-4034-9BA5-49315AFF7F40}"/>
              </a:ext>
            </a:extLst>
          </p:cNvPr>
          <p:cNvSpPr txBox="1">
            <a:spLocks/>
          </p:cNvSpPr>
          <p:nvPr/>
        </p:nvSpPr>
        <p:spPr>
          <a:xfrm>
            <a:off x="8824436" y="3799004"/>
            <a:ext cx="1126946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Vodni</a:t>
            </a:r>
            <a:r>
              <a:rPr lang="en-GB" sz="1600" kern="0">
                <a:latin typeface="Avenir Heavy"/>
              </a:rPr>
              <a:t> kefir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93FF-9862-4FEB-A3FF-B6C641E798F8}"/>
              </a:ext>
            </a:extLst>
          </p:cNvPr>
          <p:cNvSpPr txBox="1">
            <a:spLocks/>
          </p:cNvSpPr>
          <p:nvPr/>
        </p:nvSpPr>
        <p:spPr>
          <a:xfrm>
            <a:off x="5016968" y="4785117"/>
            <a:ext cx="1755253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Vodnokefirna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zrna</a:t>
            </a:r>
            <a:endParaRPr lang="en-GB" sz="1600" kern="0">
              <a:latin typeface="Avenir Heavy"/>
            </a:endParaRPr>
          </a:p>
        </p:txBody>
      </p:sp>
      <p:cxnSp>
        <p:nvCxnSpPr>
          <p:cNvPr id="10" name="Connector: Curved 22">
            <a:extLst>
              <a:ext uri="{FF2B5EF4-FFF2-40B4-BE49-F238E27FC236}">
                <a16:creationId xmlns:a16="http://schemas.microsoft.com/office/drawing/2014/main" id="{CFAEAC85-C0EB-4327-99FC-6F4BC25647F1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2330378" y="3990556"/>
            <a:ext cx="366962" cy="6235"/>
          </a:xfrm>
          <a:prstGeom prst="straightConnector1">
            <a:avLst/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22">
            <a:extLst>
              <a:ext uri="{FF2B5EF4-FFF2-40B4-BE49-F238E27FC236}">
                <a16:creationId xmlns:a16="http://schemas.microsoft.com/office/drawing/2014/main" id="{A589A03A-6FE8-4811-9CDC-522ABF07228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336771" y="3986290"/>
            <a:ext cx="627105" cy="4265"/>
          </a:xfrm>
          <a:prstGeom prst="straightConnector1">
            <a:avLst/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22">
            <a:extLst>
              <a:ext uri="{FF2B5EF4-FFF2-40B4-BE49-F238E27FC236}">
                <a16:creationId xmlns:a16="http://schemas.microsoft.com/office/drawing/2014/main" id="{2230F77A-33EA-4809-8592-CAECDA0351B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00304" y="3990555"/>
            <a:ext cx="809521" cy="1"/>
          </a:xfrm>
          <a:prstGeom prst="straightConnector1">
            <a:avLst/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22">
            <a:extLst>
              <a:ext uri="{FF2B5EF4-FFF2-40B4-BE49-F238E27FC236}">
                <a16:creationId xmlns:a16="http://schemas.microsoft.com/office/drawing/2014/main" id="{F2945993-CABC-48FE-9C91-363D432E145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875643" y="3986290"/>
            <a:ext cx="948793" cy="0"/>
          </a:xfrm>
          <a:prstGeom prst="straightConnector1">
            <a:avLst/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22">
            <a:extLst>
              <a:ext uri="{FF2B5EF4-FFF2-40B4-BE49-F238E27FC236}">
                <a16:creationId xmlns:a16="http://schemas.microsoft.com/office/drawing/2014/main" id="{EF0E36F2-0DC3-4C27-BDA1-FCF12220D3BD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rot="16200000" flipH="1">
            <a:off x="3008491" y="3262938"/>
            <a:ext cx="500547" cy="580115"/>
          </a:xfrm>
          <a:prstGeom prst="curvedConnector3">
            <a:avLst>
              <a:gd name="adj1" fmla="val 50000"/>
            </a:avLst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22">
            <a:extLst>
              <a:ext uri="{FF2B5EF4-FFF2-40B4-BE49-F238E27FC236}">
                <a16:creationId xmlns:a16="http://schemas.microsoft.com/office/drawing/2014/main" id="{F4C1F1B9-9293-4A4F-9DFB-537F64257BB1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6772221" y="3986290"/>
            <a:ext cx="1103422" cy="986113"/>
          </a:xfrm>
          <a:prstGeom prst="curvedConnector3">
            <a:avLst>
              <a:gd name="adj1" fmla="val -57309"/>
            </a:avLst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22">
            <a:extLst>
              <a:ext uri="{FF2B5EF4-FFF2-40B4-BE49-F238E27FC236}">
                <a16:creationId xmlns:a16="http://schemas.microsoft.com/office/drawing/2014/main" id="{2EF13DDF-15D4-4EC9-A06D-79ABF2F21B65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rot="5400000" flipH="1" flipV="1">
            <a:off x="3045995" y="4130490"/>
            <a:ext cx="455475" cy="550179"/>
          </a:xfrm>
          <a:prstGeom prst="curvedConnector3">
            <a:avLst>
              <a:gd name="adj1" fmla="val 50000"/>
            </a:avLst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872643-E060-4EA6-8151-19305C6F7AAC}"/>
              </a:ext>
            </a:extLst>
          </p:cNvPr>
          <p:cNvSpPr txBox="1">
            <a:spLocks/>
          </p:cNvSpPr>
          <p:nvPr/>
        </p:nvSpPr>
        <p:spPr>
          <a:xfrm>
            <a:off x="2479026" y="2928152"/>
            <a:ext cx="979362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Saharoza</a:t>
            </a:r>
            <a:endParaRPr lang="en-GB" sz="1600" kern="0">
              <a:latin typeface="Avenir Heav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29FB9D-6EE4-4074-9FC4-5BD3D8FE6043}"/>
              </a:ext>
            </a:extLst>
          </p:cNvPr>
          <p:cNvSpPr txBox="1">
            <a:spLocks/>
          </p:cNvSpPr>
          <p:nvPr/>
        </p:nvSpPr>
        <p:spPr>
          <a:xfrm>
            <a:off x="2509397" y="4633316"/>
            <a:ext cx="978491" cy="37457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Suhe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fige</a:t>
            </a:r>
            <a:endParaRPr lang="en-GB" sz="1600" kern="0">
              <a:latin typeface="Avenir Heavy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830E75-E1EF-4E13-BF95-27F5300715A5}"/>
              </a:ext>
            </a:extLst>
          </p:cNvPr>
          <p:cNvSpPr txBox="1">
            <a:spLocks/>
          </p:cNvSpPr>
          <p:nvPr/>
        </p:nvSpPr>
        <p:spPr>
          <a:xfrm>
            <a:off x="1678766" y="3809505"/>
            <a:ext cx="651612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Voda</a:t>
            </a:r>
            <a:endParaRPr lang="en-GB" sz="1600" kern="0">
              <a:latin typeface="Avenir Heavy"/>
            </a:endParaRPr>
          </a:p>
        </p:txBody>
      </p:sp>
      <p:pic>
        <p:nvPicPr>
          <p:cNvPr id="20" name="Graphic 19" descr="Daily calendar">
            <a:extLst>
              <a:ext uri="{FF2B5EF4-FFF2-40B4-BE49-F238E27FC236}">
                <a16:creationId xmlns:a16="http://schemas.microsoft.com/office/drawing/2014/main" id="{EAEFB67C-9D5A-435D-BAB1-F553A08625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1131" y="3458204"/>
            <a:ext cx="557894" cy="557894"/>
          </a:xfrm>
          <a:prstGeom prst="rect">
            <a:avLst/>
          </a:prstGeom>
        </p:spPr>
      </p:pic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A48CA04D-FB13-4DCA-9D08-B4E920A436E1}"/>
              </a:ext>
            </a:extLst>
          </p:cNvPr>
          <p:cNvCxnSpPr>
            <a:cxnSpLocks/>
            <a:stCxn id="9" idx="1"/>
            <a:endCxn id="5" idx="2"/>
          </p:cNvCxnSpPr>
          <p:nvPr/>
        </p:nvCxnSpPr>
        <p:spPr>
          <a:xfrm rot="10800000">
            <a:off x="3548822" y="4177841"/>
            <a:ext cx="1468146" cy="794562"/>
          </a:xfrm>
          <a:prstGeom prst="curvedConnector2">
            <a:avLst/>
          </a:prstGeom>
          <a:ln w="25400">
            <a:solidFill>
              <a:srgbClr val="EC5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igure5_water_kefir">
            <a:extLst>
              <a:ext uri="{FF2B5EF4-FFF2-40B4-BE49-F238E27FC236}">
                <a16:creationId xmlns:a16="http://schemas.microsoft.com/office/drawing/2014/main" id="{C18BAAC2-EDC7-4F04-87D0-AADEED813662}"/>
              </a:ext>
            </a:extLst>
          </p:cNvPr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7475" y="2154688"/>
            <a:ext cx="1016567" cy="15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761FAA-CFE3-4928-B301-D609B52A4203}"/>
              </a:ext>
            </a:extLst>
          </p:cNvPr>
          <p:cNvSpPr txBox="1">
            <a:spLocks/>
          </p:cNvSpPr>
          <p:nvPr/>
        </p:nvSpPr>
        <p:spPr>
          <a:xfrm>
            <a:off x="4407086" y="2888437"/>
            <a:ext cx="718468" cy="374570"/>
          </a:xfrm>
          <a:prstGeom prst="roundRect">
            <a:avLst/>
          </a:prstGeom>
          <a:solidFill>
            <a:schemeClr val="accent2">
              <a:alpha val="26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>
                <a:latin typeface="Avenir Heavy"/>
              </a:rPr>
              <a:t>21 – 25 °C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>
                <a:latin typeface="Avenir Heavy"/>
              </a:rPr>
              <a:t>24 - 72 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91F7-B4FE-4EE8-B6A3-E10821FD65BD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>
          <a:xfrm flipV="1">
            <a:off x="4760078" y="3263007"/>
            <a:ext cx="6242" cy="195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C2874E6-FF75-466E-941B-F246489CBBF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3421" y="2525953"/>
            <a:ext cx="1537207" cy="864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B6CF16-57C4-4328-931D-6C229440F2BE}"/>
              </a:ext>
            </a:extLst>
          </p:cNvPr>
          <p:cNvSpPr txBox="1">
            <a:spLocks/>
          </p:cNvSpPr>
          <p:nvPr/>
        </p:nvSpPr>
        <p:spPr>
          <a:xfrm>
            <a:off x="1983734" y="5787020"/>
            <a:ext cx="4775666" cy="8309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Vsako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vodnokefirno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zrno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izhaja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iz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vodnokefirnega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zrna</a:t>
            </a:r>
            <a:r>
              <a:rPr lang="en-GB" sz="1600" kern="0">
                <a:latin typeface="Avenir Heavy"/>
              </a:rPr>
              <a:t>.</a:t>
            </a:r>
          </a:p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kern="0" err="1">
                <a:latin typeface="Avenir Heavy"/>
              </a:rPr>
              <a:t>Omne</a:t>
            </a:r>
            <a:r>
              <a:rPr lang="en-GB" sz="1600" i="1" kern="0">
                <a:latin typeface="Avenir Heavy"/>
              </a:rPr>
              <a:t> granum </a:t>
            </a:r>
            <a:r>
              <a:rPr lang="en-GB" sz="1600" i="1" kern="0" err="1">
                <a:latin typeface="Avenir Heavy"/>
              </a:rPr>
              <a:t>aquikefiri</a:t>
            </a:r>
            <a:r>
              <a:rPr lang="en-GB" sz="1600" i="1" kern="0">
                <a:latin typeface="Avenir Heavy"/>
              </a:rPr>
              <a:t> e </a:t>
            </a:r>
            <a:r>
              <a:rPr lang="en-GB" sz="1600" i="1" kern="0" err="1">
                <a:latin typeface="Avenir Heavy"/>
              </a:rPr>
              <a:t>grano</a:t>
            </a:r>
            <a:r>
              <a:rPr lang="en-GB" sz="1600" i="1" kern="0">
                <a:latin typeface="Avenir Heavy"/>
              </a:rPr>
              <a:t> </a:t>
            </a:r>
            <a:r>
              <a:rPr lang="en-GB" sz="1600" i="1" kern="0" err="1">
                <a:latin typeface="Avenir Heavy"/>
              </a:rPr>
              <a:t>aquikefiri</a:t>
            </a:r>
            <a:r>
              <a:rPr lang="en-GB" sz="1600" i="1" kern="0">
                <a:latin typeface="Avenir Heavy"/>
              </a:rPr>
              <a:t>.</a:t>
            </a:r>
          </a:p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kern="0">
                <a:latin typeface="Avenir Heavy"/>
              </a:rPr>
              <a:t>De novo </a:t>
            </a:r>
            <a:r>
              <a:rPr lang="en-GB" sz="1600" kern="0" err="1">
                <a:latin typeface="Avenir Heavy"/>
              </a:rPr>
              <a:t>nastanek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še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nikoli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ni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bil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opisan</a:t>
            </a:r>
            <a:r>
              <a:rPr lang="en-GB" sz="1600" kern="0">
                <a:latin typeface="Avenir Heavy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79E41-85FC-4D7B-97D0-631DB71BEEF7}"/>
              </a:ext>
            </a:extLst>
          </p:cNvPr>
          <p:cNvSpPr txBox="1">
            <a:spLocks/>
          </p:cNvSpPr>
          <p:nvPr/>
        </p:nvSpPr>
        <p:spPr>
          <a:xfrm>
            <a:off x="5301315" y="5308924"/>
            <a:ext cx="1885453" cy="33855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Dekstranske</a:t>
            </a:r>
            <a:r>
              <a:rPr lang="en-GB" sz="1600" kern="0">
                <a:latin typeface="Avenir Heavy"/>
              </a:rPr>
              <a:t> granule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A0A043-E314-4A0A-9099-C56FFA080F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9"/>
          <a:stretch/>
        </p:blipFill>
        <p:spPr>
          <a:xfrm>
            <a:off x="7158202" y="4405579"/>
            <a:ext cx="3643610" cy="19434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5F133F1-8205-4DF4-83A2-4E823270A370}"/>
              </a:ext>
            </a:extLst>
          </p:cNvPr>
          <p:cNvSpPr txBox="1">
            <a:spLocks/>
          </p:cNvSpPr>
          <p:nvPr/>
        </p:nvSpPr>
        <p:spPr>
          <a:xfrm>
            <a:off x="6963876" y="4354065"/>
            <a:ext cx="1225653" cy="33855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latin typeface="Avenir Heavy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981CAE-1A9A-4416-B396-7FBCE9EB5732}"/>
              </a:ext>
            </a:extLst>
          </p:cNvPr>
          <p:cNvSpPr txBox="1">
            <a:spLocks/>
          </p:cNvSpPr>
          <p:nvPr/>
        </p:nvSpPr>
        <p:spPr>
          <a:xfrm>
            <a:off x="8568474" y="4369459"/>
            <a:ext cx="2285573" cy="4616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Vodnokefirna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zrna</a:t>
            </a:r>
            <a:r>
              <a:rPr lang="en-GB" sz="1200" kern="0">
                <a:latin typeface="Avenir Heavy"/>
              </a:rPr>
              <a:t> z </a:t>
            </a:r>
            <a:r>
              <a:rPr lang="en-GB" sz="1200" kern="0" err="1">
                <a:latin typeface="Avenir Heavy"/>
              </a:rPr>
              <a:t>vrstičnim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elektronskim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mikroskopom</a:t>
            </a:r>
            <a:endParaRPr lang="en-GB" sz="1200" kern="0"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425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D1F2-4680-486C-BD2B-11009447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Sestava</a:t>
            </a:r>
            <a:r>
              <a:rPr lang="en-US" b="1"/>
              <a:t> </a:t>
            </a:r>
            <a:r>
              <a:rPr lang="en-US" b="1" err="1"/>
              <a:t>mikrobne</a:t>
            </a:r>
            <a:r>
              <a:rPr lang="en-US" b="1"/>
              <a:t> </a:t>
            </a:r>
            <a:r>
              <a:rPr lang="en-US" b="1" err="1"/>
              <a:t>združbe</a:t>
            </a:r>
            <a:r>
              <a:rPr lang="en-US" b="1"/>
              <a:t> </a:t>
            </a:r>
            <a:r>
              <a:rPr lang="en-US" b="1" err="1"/>
              <a:t>vodnega</a:t>
            </a:r>
            <a:r>
              <a:rPr lang="en-US" b="1"/>
              <a:t> </a:t>
            </a:r>
            <a:r>
              <a:rPr lang="en-US" b="1" err="1"/>
              <a:t>kefirja</a:t>
            </a:r>
            <a:r>
              <a:rPr lang="en-US" b="1"/>
              <a:t> je </a:t>
            </a:r>
            <a:r>
              <a:rPr lang="en-US" b="1" err="1"/>
              <a:t>raznolika</a:t>
            </a:r>
            <a:endParaRPr lang="sl-SI"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3B1AF-F4DE-4814-8CB9-B20D257502E3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38200" y="1775361"/>
            <a:ext cx="10515600" cy="47175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 err="1">
                <a:latin typeface="Avenir Heavy"/>
              </a:rPr>
              <a:t>Mikrobna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združba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na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vodnokefirnih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zrnih</a:t>
            </a:r>
            <a:r>
              <a:rPr lang="en-GB" sz="2000">
                <a:latin typeface="Avenir Heavy"/>
              </a:rPr>
              <a:t> je od </a:t>
            </a:r>
            <a:r>
              <a:rPr lang="en-GB" sz="2000" err="1">
                <a:latin typeface="Avenir Heavy"/>
              </a:rPr>
              <a:t>vira</a:t>
            </a:r>
            <a:r>
              <a:rPr lang="en-GB" sz="2000">
                <a:latin typeface="Avenir Heavy"/>
              </a:rPr>
              <a:t> do </a:t>
            </a:r>
            <a:r>
              <a:rPr lang="en-GB" sz="2000" err="1">
                <a:latin typeface="Avenir Heavy"/>
              </a:rPr>
              <a:t>vira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različna</a:t>
            </a:r>
            <a:r>
              <a:rPr lang="en-GB" sz="2000">
                <a:latin typeface="Avenir Heavy"/>
              </a:rPr>
              <a:t> </a:t>
            </a:r>
            <a:r>
              <a:rPr lang="en-GB" sz="1200">
                <a:latin typeface="Avenir Heavy"/>
              </a:rPr>
              <a:t>(</a:t>
            </a:r>
            <a:r>
              <a:rPr lang="en-GB" sz="1200" err="1">
                <a:latin typeface="Avenir Heavy"/>
              </a:rPr>
              <a:t>Laureys</a:t>
            </a:r>
            <a:r>
              <a:rPr lang="en-GB" sz="1200">
                <a:latin typeface="Avenir Heavy"/>
              </a:rPr>
              <a:t> </a:t>
            </a:r>
            <a:r>
              <a:rPr lang="en-GB" sz="1200" i="1">
                <a:latin typeface="Avenir Heavy"/>
              </a:rPr>
              <a:t>et al</a:t>
            </a:r>
            <a:r>
              <a:rPr lang="en-GB" sz="1200">
                <a:latin typeface="Avenir Heavy"/>
              </a:rPr>
              <a:t>., 2017; Lynch </a:t>
            </a:r>
            <a:r>
              <a:rPr lang="en-GB" sz="1200" i="1">
                <a:latin typeface="Avenir Heavy"/>
              </a:rPr>
              <a:t>et al</a:t>
            </a:r>
            <a:r>
              <a:rPr lang="en-GB" sz="1200">
                <a:latin typeface="Avenir Heavy"/>
              </a:rPr>
              <a:t>., 2021; </a:t>
            </a:r>
            <a:r>
              <a:rPr lang="en-GB" sz="1200" err="1">
                <a:latin typeface="Avenir Heavy"/>
              </a:rPr>
              <a:t>Pendón</a:t>
            </a:r>
            <a:r>
              <a:rPr lang="en-GB" sz="1200">
                <a:latin typeface="Avenir Heavy"/>
              </a:rPr>
              <a:t> </a:t>
            </a:r>
            <a:r>
              <a:rPr lang="en-GB" sz="1200" i="1">
                <a:latin typeface="Avenir Heavy"/>
              </a:rPr>
              <a:t>et al</a:t>
            </a:r>
            <a:r>
              <a:rPr lang="en-GB" sz="1200">
                <a:latin typeface="Avenir Heavy"/>
              </a:rPr>
              <a:t>., 2021) 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"/>
            </a:pPr>
            <a:r>
              <a:rPr lang="en-GB" sz="1600" err="1">
                <a:latin typeface="Avenir Heavy"/>
              </a:rPr>
              <a:t>Divergenca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ali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različni</a:t>
            </a:r>
            <a:r>
              <a:rPr lang="en-GB" sz="1600">
                <a:latin typeface="Avenir Heavy"/>
              </a:rPr>
              <a:t> </a:t>
            </a:r>
            <a:r>
              <a:rPr lang="en-GB" sz="1600" i="1">
                <a:latin typeface="Avenir Heavy"/>
              </a:rPr>
              <a:t>de novo </a:t>
            </a:r>
            <a:r>
              <a:rPr lang="en-GB" sz="1600" err="1">
                <a:latin typeface="Avenir Heavy"/>
              </a:rPr>
              <a:t>izvori</a:t>
            </a:r>
            <a:r>
              <a:rPr lang="en-GB" sz="1600">
                <a:latin typeface="Avenir Heavy"/>
              </a:rPr>
              <a:t> v </a:t>
            </a:r>
            <a:r>
              <a:rPr lang="en-GB" sz="1600" err="1">
                <a:latin typeface="Avenir Heavy"/>
              </a:rPr>
              <a:t>preteklosti</a:t>
            </a:r>
            <a:r>
              <a:rPr lang="en-GB" sz="1600">
                <a:solidFill>
                  <a:srgbClr val="FF0000"/>
                </a:solidFill>
                <a:latin typeface="Avenir Heavy"/>
              </a:rPr>
              <a:t>???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 err="1">
                <a:latin typeface="Avenir Heavy"/>
              </a:rPr>
              <a:t>Glavne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skupine</a:t>
            </a:r>
            <a:r>
              <a:rPr lang="en-GB" sz="2000">
                <a:latin typeface="Avenir Heavy"/>
              </a:rPr>
              <a:t>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 err="1">
                <a:latin typeface="Avenir Heavy"/>
              </a:rPr>
              <a:t>Mlečnokislinske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bakterije</a:t>
            </a:r>
            <a:r>
              <a:rPr lang="en-GB" sz="1600">
                <a:latin typeface="Avenir Heavy"/>
              </a:rPr>
              <a:t> (LAB)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 err="1">
                <a:latin typeface="Avenir Heavy"/>
              </a:rPr>
              <a:t>Kvasovke</a:t>
            </a:r>
            <a:endParaRPr lang="en-GB" sz="1600">
              <a:latin typeface="Avenir Heavy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 err="1">
                <a:latin typeface="Avenir Heavy"/>
              </a:rPr>
              <a:t>Manj</a:t>
            </a:r>
            <a:r>
              <a:rPr lang="en-GB" sz="2000">
                <a:latin typeface="Avenir Heavy"/>
              </a:rPr>
              <a:t> </a:t>
            </a:r>
            <a:r>
              <a:rPr lang="en-GB" sz="2000" err="1">
                <a:latin typeface="Avenir Heavy"/>
              </a:rPr>
              <a:t>pogosto</a:t>
            </a:r>
            <a:r>
              <a:rPr lang="en-GB" sz="2000">
                <a:latin typeface="Avenir Heavy"/>
              </a:rPr>
              <a:t>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 err="1">
                <a:latin typeface="Avenir Heavy"/>
              </a:rPr>
              <a:t>Bifidobakterije</a:t>
            </a:r>
            <a:endParaRPr lang="en-GB" sz="1600">
              <a:latin typeface="Avenir Heavy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 err="1">
                <a:latin typeface="Avenir Heavy"/>
              </a:rPr>
              <a:t>Ocetnokislinske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bakterije</a:t>
            </a:r>
            <a:r>
              <a:rPr lang="en-GB" sz="1600">
                <a:latin typeface="Avenir Heavy"/>
              </a:rPr>
              <a:t> (AAB) –</a:t>
            </a:r>
            <a:br>
              <a:rPr lang="en-GB" sz="1600">
                <a:latin typeface="Avenir Heavy"/>
              </a:rPr>
            </a:br>
            <a:r>
              <a:rPr lang="en-GB" sz="1600">
                <a:latin typeface="Avenir Heavy"/>
              </a:rPr>
              <a:t>v </a:t>
            </a:r>
            <a:r>
              <a:rPr lang="en-GB" sz="1600" err="1">
                <a:latin typeface="Avenir Heavy"/>
              </a:rPr>
              <a:t>prisotnosti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kisika</a:t>
            </a:r>
            <a:r>
              <a:rPr lang="en-GB" sz="1600">
                <a:latin typeface="Avenir Heavy"/>
              </a:rPr>
              <a:t> (</a:t>
            </a:r>
            <a:r>
              <a:rPr lang="en-GB" sz="1200" err="1">
                <a:latin typeface="Avenir Heavy"/>
              </a:rPr>
              <a:t>Laureys</a:t>
            </a:r>
            <a:r>
              <a:rPr lang="en-GB" sz="1200">
                <a:latin typeface="Avenir Heavy"/>
              </a:rPr>
              <a:t> </a:t>
            </a:r>
            <a:r>
              <a:rPr lang="en-GB" sz="1200" i="1">
                <a:latin typeface="Avenir Heavy"/>
              </a:rPr>
              <a:t>et al</a:t>
            </a:r>
            <a:r>
              <a:rPr lang="en-GB" sz="1200">
                <a:latin typeface="Avenir Heavy"/>
              </a:rPr>
              <a:t>., 2018</a:t>
            </a:r>
            <a:r>
              <a:rPr lang="en-GB" sz="1600">
                <a:latin typeface="Avenir Heavy"/>
              </a:rPr>
              <a:t>); </a:t>
            </a:r>
            <a:br>
              <a:rPr lang="en-GB" sz="1600">
                <a:latin typeface="Avenir Heavy"/>
              </a:rPr>
            </a:br>
            <a:r>
              <a:rPr lang="en-GB" sz="1600" err="1">
                <a:latin typeface="Avenir Heavy"/>
              </a:rPr>
              <a:t>možnost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spontane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inokulacije</a:t>
            </a:r>
            <a:r>
              <a:rPr lang="en-GB" sz="1600">
                <a:latin typeface="Avenir Heavy"/>
              </a:rPr>
              <a:t> </a:t>
            </a:r>
            <a:br>
              <a:rPr lang="en-GB" sz="1600">
                <a:latin typeface="Avenir Heavy"/>
              </a:rPr>
            </a:br>
            <a:r>
              <a:rPr lang="en-GB" sz="1600" err="1">
                <a:latin typeface="Avenir Heavy"/>
              </a:rPr>
              <a:t>namesto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prisotnosti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na</a:t>
            </a:r>
            <a:r>
              <a:rPr lang="en-GB" sz="1600">
                <a:latin typeface="Avenir Heavy"/>
              </a:rPr>
              <a:t> </a:t>
            </a:r>
            <a:br>
              <a:rPr lang="en-GB" sz="1600">
                <a:latin typeface="Avenir Heavy"/>
              </a:rPr>
            </a:br>
            <a:r>
              <a:rPr lang="en-GB" sz="1600" err="1">
                <a:latin typeface="Avenir Heavy"/>
              </a:rPr>
              <a:t>vodnokefirnih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zrnih</a:t>
            </a:r>
            <a:endParaRPr lang="en-GB" sz="1600">
              <a:latin typeface="Avenir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1EC03-2A9B-45CA-A509-117AF27B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2" r="5633"/>
          <a:stretch/>
        </p:blipFill>
        <p:spPr>
          <a:xfrm>
            <a:off x="8265247" y="3196681"/>
            <a:ext cx="3218213" cy="2874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1181A-2861-46EF-BCC6-C2D0156B8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r="9822"/>
          <a:stretch/>
        </p:blipFill>
        <p:spPr>
          <a:xfrm>
            <a:off x="4857029" y="3198537"/>
            <a:ext cx="3301341" cy="2874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F42AF-E439-4492-9218-FA5E325FDCC0}"/>
              </a:ext>
            </a:extLst>
          </p:cNvPr>
          <p:cNvSpPr txBox="1">
            <a:spLocks/>
          </p:cNvSpPr>
          <p:nvPr/>
        </p:nvSpPr>
        <p:spPr>
          <a:xfrm>
            <a:off x="5381663" y="6155973"/>
            <a:ext cx="5553417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>
                <a:latin typeface="Avenir Heavy"/>
              </a:rPr>
              <a:t>Primer: </a:t>
            </a:r>
            <a:r>
              <a:rPr lang="en-GB" sz="1600" kern="0" err="1">
                <a:latin typeface="Avenir Heavy"/>
              </a:rPr>
              <a:t>bakterijske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kolonije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na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modificiranem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agarskem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gojišču</a:t>
            </a:r>
            <a:r>
              <a:rPr lang="en-GB" sz="1600" kern="0">
                <a:latin typeface="Avenir Heavy"/>
              </a:rPr>
              <a:t>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de Man-</a:t>
            </a:r>
            <a:r>
              <a:rPr lang="en-GB" sz="1600" kern="0" err="1">
                <a:latin typeface="Avenir Heavy"/>
              </a:rPr>
              <a:t>Rogosa</a:t>
            </a:r>
            <a:r>
              <a:rPr lang="en-GB" sz="1600" kern="0">
                <a:latin typeface="Avenir Heavy"/>
              </a:rPr>
              <a:t>-Sharpe, </a:t>
            </a:r>
            <a:r>
              <a:rPr lang="en-GB" sz="1600" kern="0" err="1">
                <a:latin typeface="Avenir Heavy"/>
              </a:rPr>
              <a:t>različna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vodna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kefirja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kot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inokulum</a:t>
            </a:r>
            <a:endParaRPr lang="en-GB" sz="1600" kern="0"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61663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F58FC3-7A2E-479D-BAB3-A3C6F28DE24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78" y="1377081"/>
            <a:ext cx="6866329" cy="45785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4416A7-651D-451B-8634-3D8FB66CF652}"/>
              </a:ext>
            </a:extLst>
          </p:cNvPr>
          <p:cNvSpPr/>
          <p:nvPr/>
        </p:nvSpPr>
        <p:spPr>
          <a:xfrm>
            <a:off x="1996629" y="4938476"/>
            <a:ext cx="1255650" cy="255962"/>
          </a:xfrm>
          <a:prstGeom prst="rect">
            <a:avLst/>
          </a:prstGeom>
          <a:noFill/>
          <a:ln w="31750">
            <a:solidFill>
              <a:srgbClr val="EC5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ED160-0FA9-4D5C-90FD-3726E723CECD}"/>
              </a:ext>
            </a:extLst>
          </p:cNvPr>
          <p:cNvSpPr/>
          <p:nvPr/>
        </p:nvSpPr>
        <p:spPr>
          <a:xfrm>
            <a:off x="3414581" y="4940692"/>
            <a:ext cx="1110777" cy="479575"/>
          </a:xfrm>
          <a:prstGeom prst="rect">
            <a:avLst/>
          </a:prstGeom>
          <a:noFill/>
          <a:ln w="31750">
            <a:solidFill>
              <a:srgbClr val="EC5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B108-F96F-4A4D-BB35-CACCDA332855}"/>
              </a:ext>
            </a:extLst>
          </p:cNvPr>
          <p:cNvSpPr/>
          <p:nvPr/>
        </p:nvSpPr>
        <p:spPr>
          <a:xfrm>
            <a:off x="4903023" y="4937922"/>
            <a:ext cx="1280731" cy="479574"/>
          </a:xfrm>
          <a:prstGeom prst="rect">
            <a:avLst/>
          </a:prstGeom>
          <a:noFill/>
          <a:ln w="31750">
            <a:solidFill>
              <a:srgbClr val="EC5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7EB28-624E-490F-80E7-43B1AA72B977}"/>
              </a:ext>
            </a:extLst>
          </p:cNvPr>
          <p:cNvSpPr txBox="1">
            <a:spLocks/>
          </p:cNvSpPr>
          <p:nvPr/>
        </p:nvSpPr>
        <p:spPr>
          <a:xfrm>
            <a:off x="578331" y="4020957"/>
            <a:ext cx="979841" cy="26461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kern="0">
                <a:latin typeface="Avenir Heavy"/>
              </a:rPr>
              <a:t>B. aquikefiri</a:t>
            </a:r>
            <a:endParaRPr kumimoji="0" lang="en-GB" sz="120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58A9D-70EF-4BFA-A9D2-2C96CF898044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1068252" y="4285568"/>
            <a:ext cx="1556202" cy="6529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29A193-0F20-45C1-A709-218E13279E67}"/>
              </a:ext>
            </a:extLst>
          </p:cNvPr>
          <p:cNvSpPr txBox="1">
            <a:spLocks/>
          </p:cNvSpPr>
          <p:nvPr/>
        </p:nvSpPr>
        <p:spPr>
          <a:xfrm>
            <a:off x="49347" y="2398547"/>
            <a:ext cx="2280467" cy="126781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lvl="0" algn="ctr">
              <a:defRPr/>
            </a:pPr>
            <a:r>
              <a:rPr lang="en-GB" sz="1200" i="1" kern="0" err="1">
                <a:latin typeface="Avenir Heavy"/>
              </a:rPr>
              <a:t>Lacticaseibacillus</a:t>
            </a:r>
            <a:r>
              <a:rPr lang="en-GB" sz="1200" i="1" kern="0">
                <a:latin typeface="Avenir Heavy"/>
              </a:rPr>
              <a:t> </a:t>
            </a:r>
            <a:r>
              <a:rPr lang="en-GB" sz="1200" i="1" kern="0" err="1">
                <a:latin typeface="Avenir Heavy"/>
              </a:rPr>
              <a:t>paracasei</a:t>
            </a:r>
            <a:br>
              <a:rPr lang="en-GB" sz="1200" kern="0">
                <a:latin typeface="Avenir Heavy"/>
              </a:rPr>
            </a:br>
            <a:r>
              <a:rPr lang="en-GB" sz="1200" i="1" kern="0" err="1">
                <a:latin typeface="Avenir Heavy"/>
              </a:rPr>
              <a:t>Lentilactobacillus</a:t>
            </a:r>
            <a:r>
              <a:rPr lang="en-GB" sz="1200" i="1" kern="0">
                <a:latin typeface="Avenir Heavy"/>
              </a:rPr>
              <a:t> hilgardii</a:t>
            </a:r>
            <a:br>
              <a:rPr lang="en-GB" sz="1200" i="1" kern="0">
                <a:latin typeface="Avenir Heavy"/>
              </a:rPr>
            </a:br>
            <a:r>
              <a:rPr lang="en-GB" sz="1200" i="1" kern="0" err="1">
                <a:latin typeface="Avenir Heavy"/>
              </a:rPr>
              <a:t>Liquorilactobacillus</a:t>
            </a:r>
            <a:r>
              <a:rPr lang="en-GB" sz="1200" i="1" kern="0">
                <a:latin typeface="Avenir Heavy"/>
              </a:rPr>
              <a:t> </a:t>
            </a:r>
            <a:r>
              <a:rPr lang="en-GB" sz="1200" i="1" kern="0" err="1">
                <a:latin typeface="Avenir Heavy"/>
              </a:rPr>
              <a:t>nagelii</a:t>
            </a:r>
            <a:endParaRPr lang="en-GB" sz="1200" i="1" kern="0">
              <a:latin typeface="Avenir Heavy"/>
            </a:endParaRPr>
          </a:p>
          <a:p>
            <a:pPr lvl="0" algn="ctr">
              <a:defRPr/>
            </a:pPr>
            <a:r>
              <a:rPr lang="en-GB" sz="1200" i="1" kern="0" err="1">
                <a:latin typeface="Avenir Heavy"/>
              </a:rPr>
              <a:t>Liquorilactobacillus</a:t>
            </a:r>
            <a:r>
              <a:rPr lang="en-GB" sz="1200" i="1" kern="0">
                <a:latin typeface="Avenir Heavy"/>
              </a:rPr>
              <a:t> </a:t>
            </a:r>
            <a:r>
              <a:rPr lang="en-GB" sz="1200" kern="0">
                <a:latin typeface="Avenir Heavy"/>
              </a:rPr>
              <a:t>sp.</a:t>
            </a:r>
            <a:br>
              <a:rPr lang="en-GB" sz="1200" kern="0">
                <a:latin typeface="Avenir Heavy"/>
              </a:rPr>
            </a:br>
            <a:r>
              <a:rPr lang="en-GB" sz="1200" i="1" kern="0" err="1">
                <a:latin typeface="Avenir Heavy"/>
              </a:rPr>
              <a:t>Oenococcus</a:t>
            </a:r>
            <a:r>
              <a:rPr lang="en-GB" sz="1200" i="1" kern="0">
                <a:latin typeface="Avenir Heavy"/>
              </a:rPr>
              <a:t> </a:t>
            </a:r>
            <a:r>
              <a:rPr lang="en-GB" sz="1200" kern="0">
                <a:latin typeface="Avenir Heavy"/>
              </a:rPr>
              <a:t>sp.</a:t>
            </a:r>
          </a:p>
          <a:p>
            <a:pPr lvl="0" algn="ctr">
              <a:defRPr/>
            </a:pPr>
            <a:r>
              <a:rPr lang="en-GB" sz="1200" i="1" kern="0" err="1">
                <a:latin typeface="Avenir Heavy"/>
              </a:rPr>
              <a:t>Schleiferilactobacillus</a:t>
            </a:r>
            <a:r>
              <a:rPr lang="en-GB" sz="1200" i="1" kern="0">
                <a:latin typeface="Avenir Heavy"/>
              </a:rPr>
              <a:t> </a:t>
            </a:r>
            <a:r>
              <a:rPr lang="en-GB" sz="1200" i="1" kern="0" err="1">
                <a:latin typeface="Avenir Heavy"/>
              </a:rPr>
              <a:t>harbinensis</a:t>
            </a:r>
            <a:br>
              <a:rPr lang="en-GB" sz="1200" i="1" kern="0">
                <a:latin typeface="Avenir Heavy"/>
              </a:rPr>
            </a:br>
            <a:endParaRPr kumimoji="0" lang="en-GB" sz="120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50F692-6A3E-40B0-AC7B-EA8CE0430475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1189581" y="3666362"/>
            <a:ext cx="2780389" cy="1274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E7FBC6-5DD0-401A-A90F-9CDD4F15683D}"/>
              </a:ext>
            </a:extLst>
          </p:cNvPr>
          <p:cNvSpPr txBox="1">
            <a:spLocks/>
          </p:cNvSpPr>
          <p:nvPr/>
        </p:nvSpPr>
        <p:spPr>
          <a:xfrm>
            <a:off x="6183754" y="5522993"/>
            <a:ext cx="1873191" cy="47957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kern="0" noProof="0">
                <a:latin typeface="Avenir Heavy"/>
              </a:rPr>
              <a:t>Saccharomyces cerevisiae</a:t>
            </a:r>
            <a:br>
              <a:rPr lang="en-GB" sz="1200" kern="0">
                <a:latin typeface="Avenir Heavy"/>
              </a:rPr>
            </a:br>
            <a:r>
              <a:rPr lang="en-GB" sz="1200" i="1" kern="0" noProof="0">
                <a:latin typeface="Avenir Heavy"/>
              </a:rPr>
              <a:t>Brettanomyces bruxellensis</a:t>
            </a:r>
            <a:endParaRPr kumimoji="0" lang="en-GB" sz="120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476E4-176F-4CB6-BC23-E5E708B9E697}"/>
              </a:ext>
            </a:extLst>
          </p:cNvPr>
          <p:cNvCxnSpPr>
            <a:cxnSpLocks/>
            <a:stCxn id="17" idx="1"/>
            <a:endCxn id="12" idx="2"/>
          </p:cNvCxnSpPr>
          <p:nvPr/>
        </p:nvCxnSpPr>
        <p:spPr>
          <a:xfrm flipH="1" flipV="1">
            <a:off x="5543389" y="5417496"/>
            <a:ext cx="640365" cy="3452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Primer </a:t>
            </a:r>
            <a:r>
              <a:rPr lang="en-GB" sz="2800" b="1" err="1"/>
              <a:t>mikrobnega</a:t>
            </a:r>
            <a:r>
              <a:rPr lang="en-GB" sz="2800" b="1"/>
              <a:t> </a:t>
            </a:r>
            <a:r>
              <a:rPr lang="en-GB" sz="2800" b="1" err="1"/>
              <a:t>ekosistema</a:t>
            </a:r>
            <a:r>
              <a:rPr lang="en-GB" sz="2800" b="1"/>
              <a:t> </a:t>
            </a:r>
            <a:r>
              <a:rPr lang="en-GB" sz="2800" b="1" err="1"/>
              <a:t>vodnega</a:t>
            </a:r>
            <a:r>
              <a:rPr lang="en-GB" sz="2800" b="1"/>
              <a:t> </a:t>
            </a:r>
            <a:r>
              <a:rPr lang="en-GB" sz="2800" b="1" err="1"/>
              <a:t>kefira</a:t>
            </a:r>
            <a:r>
              <a:rPr lang="en-GB" sz="2800" b="1"/>
              <a:t>: </a:t>
            </a:r>
            <a:r>
              <a:rPr lang="en-GB" sz="2800" err="1">
                <a:latin typeface="Avenir Heavy"/>
              </a:rPr>
              <a:t>prevlada</a:t>
            </a:r>
            <a:r>
              <a:rPr lang="en-GB" sz="2800">
                <a:latin typeface="Avenir Heavy"/>
              </a:rPr>
              <a:t> </a:t>
            </a:r>
            <a:r>
              <a:rPr lang="en-GB" sz="2800" err="1">
                <a:latin typeface="Avenir Heavy"/>
              </a:rPr>
              <a:t>rodov</a:t>
            </a:r>
            <a:endParaRPr lang="en-GB" sz="2800">
              <a:latin typeface="Avenir Heavy"/>
            </a:endParaRPr>
          </a:p>
          <a:p>
            <a:r>
              <a:rPr lang="en-GB" sz="2800" i="1">
                <a:latin typeface="Avenir Heavy"/>
              </a:rPr>
              <a:t>Bifidobacterium</a:t>
            </a:r>
            <a:r>
              <a:rPr lang="en-GB" sz="2800">
                <a:latin typeface="Avenir Heavy"/>
              </a:rPr>
              <a:t>, </a:t>
            </a:r>
            <a:r>
              <a:rPr lang="en-GB" sz="2800" i="1">
                <a:latin typeface="Avenir Heavy"/>
              </a:rPr>
              <a:t>Lactobacillus</a:t>
            </a:r>
            <a:r>
              <a:rPr lang="en-GB" sz="2800">
                <a:latin typeface="Avenir Heavy"/>
              </a:rPr>
              <a:t>, </a:t>
            </a:r>
            <a:r>
              <a:rPr lang="en-GB" sz="2800" i="1" err="1">
                <a:latin typeface="Avenir Heavy"/>
              </a:rPr>
              <a:t>Oenococcus</a:t>
            </a:r>
            <a:r>
              <a:rPr lang="en-GB" sz="2800">
                <a:latin typeface="Avenir Heavy"/>
              </a:rPr>
              <a:t>, </a:t>
            </a:r>
            <a:r>
              <a:rPr lang="en-GB" sz="2800" i="1">
                <a:latin typeface="Avenir Heavy"/>
              </a:rPr>
              <a:t>Brettanomyces </a:t>
            </a:r>
            <a:r>
              <a:rPr lang="en-GB" sz="2800">
                <a:latin typeface="Avenir Heavy"/>
              </a:rPr>
              <a:t>in </a:t>
            </a:r>
            <a:r>
              <a:rPr lang="en-GB" sz="2800" i="1">
                <a:latin typeface="Avenir Heavy"/>
              </a:rPr>
              <a:t>Saccharomyces</a:t>
            </a:r>
            <a:endParaRPr lang="en-BE" sz="28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AC81E-933C-4FA5-947C-7E4E67D88BB7}"/>
              </a:ext>
            </a:extLst>
          </p:cNvPr>
          <p:cNvSpPr txBox="1"/>
          <p:nvPr/>
        </p:nvSpPr>
        <p:spPr>
          <a:xfrm>
            <a:off x="10997613" y="6628217"/>
            <a:ext cx="1315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kern="0">
                <a:latin typeface="Avenir Heavy"/>
              </a:rPr>
              <a:t>Verce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2019</a:t>
            </a:r>
            <a:endParaRPr lang="sl-SI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A93D1A-015A-4D66-9D8A-2956D107C592}"/>
              </a:ext>
            </a:extLst>
          </p:cNvPr>
          <p:cNvSpPr txBox="1">
            <a:spLocks/>
          </p:cNvSpPr>
          <p:nvPr/>
        </p:nvSpPr>
        <p:spPr>
          <a:xfrm>
            <a:off x="8610600" y="1431485"/>
            <a:ext cx="3532053" cy="293863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GB" sz="1200" kern="0" err="1">
                <a:latin typeface="Avenir Heavy"/>
              </a:rPr>
              <a:t>Analiza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metagenomskih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odčitkov</a:t>
            </a:r>
            <a:r>
              <a:rPr lang="en-GB" sz="1200" kern="0">
                <a:latin typeface="Avenir Heavy"/>
              </a:rPr>
              <a:t>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z </a:t>
            </a:r>
            <a:r>
              <a:rPr lang="en-GB" sz="1200" b="1" kern="0" err="1">
                <a:latin typeface="Avenir Heavy"/>
              </a:rPr>
              <a:t>različnimi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programi</a:t>
            </a:r>
            <a:r>
              <a:rPr lang="en-GB" sz="1200" kern="0">
                <a:latin typeface="Avenir Heavy"/>
              </a:rPr>
              <a:t>: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 err="1">
                <a:latin typeface="Avenir Heavy"/>
              </a:rPr>
              <a:t>BLASTn</a:t>
            </a:r>
            <a:r>
              <a:rPr lang="en-GB" sz="1200" kern="0">
                <a:latin typeface="Avenir Heavy"/>
              </a:rPr>
              <a:t> (</a:t>
            </a:r>
            <a:r>
              <a:rPr lang="en-GB" sz="1200" kern="0" err="1">
                <a:latin typeface="Avenir Heavy"/>
              </a:rPr>
              <a:t>Altschul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1990)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      + MEGAN (</a:t>
            </a:r>
            <a:r>
              <a:rPr lang="en-GB" sz="1200" kern="0" err="1">
                <a:latin typeface="Avenir Heavy"/>
              </a:rPr>
              <a:t>Huson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2011)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Kraken (Wood and </a:t>
            </a:r>
            <a:r>
              <a:rPr lang="en-GB" sz="1200" kern="0" err="1">
                <a:latin typeface="Avenir Heavy"/>
              </a:rPr>
              <a:t>Salzberg</a:t>
            </a:r>
            <a:r>
              <a:rPr lang="en-GB" sz="1200" kern="0">
                <a:latin typeface="Avenir Heavy"/>
              </a:rPr>
              <a:t>, 2014)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Kaiju (Menzel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2016)</a:t>
            </a:r>
            <a:br>
              <a:rPr lang="en-GB" sz="1200" kern="0">
                <a:latin typeface="Avenir Heavy"/>
              </a:rPr>
            </a:br>
            <a:endParaRPr lang="en-GB" sz="1200" kern="0">
              <a:latin typeface="Avenir Heavy"/>
            </a:endParaRPr>
          </a:p>
          <a:p>
            <a:pPr lvl="0">
              <a:defRPr/>
            </a:pPr>
            <a:r>
              <a:rPr lang="en-GB" sz="1200" kern="0">
                <a:latin typeface="Avenir Heavy"/>
              </a:rPr>
              <a:t>in </a:t>
            </a:r>
            <a:r>
              <a:rPr lang="en-GB" sz="1200" b="1" kern="0" err="1">
                <a:latin typeface="Avenir Heavy"/>
              </a:rPr>
              <a:t>različnimi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podatkovnimi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bazami</a:t>
            </a:r>
            <a:r>
              <a:rPr lang="en-GB" sz="1200" kern="0">
                <a:latin typeface="Avenir Heavy"/>
              </a:rPr>
              <a:t>: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</a:t>
            </a:r>
            <a:r>
              <a:rPr lang="en-GB" sz="1200" kern="0" err="1">
                <a:latin typeface="Avenir Heavy"/>
              </a:rPr>
              <a:t>nt</a:t>
            </a:r>
            <a:r>
              <a:rPr lang="en-GB" sz="1200" kern="0">
                <a:latin typeface="Avenir Heavy"/>
              </a:rPr>
              <a:t>, 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</a:t>
            </a:r>
            <a:r>
              <a:rPr lang="en-GB" sz="1200" kern="0" err="1">
                <a:latin typeface="Avenir Heavy"/>
              </a:rPr>
              <a:t>RefSeq</a:t>
            </a:r>
            <a:r>
              <a:rPr lang="en-GB" sz="1200" kern="0">
                <a:latin typeface="Avenir Heavy"/>
              </a:rPr>
              <a:t>, 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nr (</a:t>
            </a:r>
            <a:r>
              <a:rPr lang="en-GB" sz="1200" b="1" kern="0" err="1">
                <a:latin typeface="Avenir Heavy"/>
              </a:rPr>
              <a:t>proteinska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zaporedja</a:t>
            </a:r>
            <a:r>
              <a:rPr lang="en-GB" sz="1200" kern="0">
                <a:latin typeface="Avenir Heavy"/>
              </a:rPr>
              <a:t>),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 err="1">
                <a:latin typeface="Avenir Heavy"/>
              </a:rPr>
              <a:t>zloženi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genomi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tipskih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sevov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arhej</a:t>
            </a:r>
            <a:r>
              <a:rPr lang="en-GB" sz="1200" kern="0">
                <a:latin typeface="Avenir Heavy"/>
              </a:rPr>
              <a:t>, </a:t>
            </a:r>
            <a:r>
              <a:rPr lang="en-GB" sz="1200" kern="0" err="1">
                <a:latin typeface="Avenir Heavy"/>
              </a:rPr>
              <a:t>bakterij</a:t>
            </a:r>
            <a:r>
              <a:rPr lang="en-GB" sz="1200" kern="0">
                <a:latin typeface="Avenir Heavy"/>
              </a:rPr>
              <a:t>, </a:t>
            </a:r>
            <a:r>
              <a:rPr lang="en-GB" sz="1200" kern="0" err="1">
                <a:latin typeface="Avenir Heavy"/>
              </a:rPr>
              <a:t>gliv</a:t>
            </a:r>
            <a:r>
              <a:rPr lang="en-GB" sz="1200" kern="0">
                <a:latin typeface="Avenir Heavy"/>
              </a:rPr>
              <a:t> </a:t>
            </a:r>
            <a:br>
              <a:rPr lang="en-GB" sz="1200" kern="0">
                <a:latin typeface="Avenir Heavy"/>
              </a:rPr>
            </a:br>
            <a:r>
              <a:rPr lang="en-GB" sz="1200" kern="0" err="1">
                <a:latin typeface="Avenir Heavy"/>
              </a:rPr>
              <a:t>iz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baze</a:t>
            </a:r>
            <a:r>
              <a:rPr lang="en-GB" sz="1200" kern="0">
                <a:latin typeface="Avenir Heavy"/>
              </a:rPr>
              <a:t> NCBI Assembly (za Kraken)</a:t>
            </a:r>
          </a:p>
          <a:p>
            <a:pPr marL="171450" lvl="0" indent="-171450">
              <a:buFontTx/>
              <a:buChar char="-"/>
              <a:defRPr/>
            </a:pPr>
            <a:r>
              <a:rPr kumimoji="0" lang="en-GB" sz="120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bakterijska</a:t>
            </a:r>
            <a: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  <a:t> in </a:t>
            </a:r>
            <a:r>
              <a:rPr kumimoji="0" lang="en-GB" sz="1200" u="none" strike="noStrike" kern="0" cap="none" spc="0" normalizeH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mikrobna</a:t>
            </a:r>
            <a: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200" u="none" strike="noStrike" kern="0" cap="none" spc="0" normalizeH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evkariontska</a:t>
            </a:r>
            <a: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b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200" u="none" strike="noStrike" kern="0" cap="none" spc="0" normalizeH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proteinska</a:t>
            </a:r>
            <a: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200" u="none" strike="noStrike" kern="0" cap="none" spc="0" normalizeH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zaporedja</a:t>
            </a:r>
            <a:r>
              <a:rPr kumimoji="0" lang="en-GB" sz="120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venir Heavy"/>
              </a:rPr>
              <a:t> (za Kaiju)</a:t>
            </a:r>
            <a:endParaRPr kumimoji="0" lang="en-GB" sz="12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8B986-E1F2-4FCB-A7BA-5A79CD55FC64}"/>
              </a:ext>
            </a:extLst>
          </p:cNvPr>
          <p:cNvSpPr/>
          <p:nvPr/>
        </p:nvSpPr>
        <p:spPr>
          <a:xfrm>
            <a:off x="4912630" y="4524984"/>
            <a:ext cx="1543829" cy="307441"/>
          </a:xfrm>
          <a:prstGeom prst="rect">
            <a:avLst/>
          </a:prstGeom>
          <a:noFill/>
          <a:ln w="31750">
            <a:solidFill>
              <a:srgbClr val="EC5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73581-BDA6-4992-82EF-EF7582D8E6A9}"/>
              </a:ext>
            </a:extLst>
          </p:cNvPr>
          <p:cNvSpPr txBox="1">
            <a:spLocks/>
          </p:cNvSpPr>
          <p:nvPr/>
        </p:nvSpPr>
        <p:spPr>
          <a:xfrm>
            <a:off x="8697310" y="4612022"/>
            <a:ext cx="2280467" cy="126781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GB" sz="1200" kern="0">
                <a:latin typeface="Avenir Heavy"/>
              </a:rPr>
              <a:t>Zakaj ne relativna abundanca?</a:t>
            </a:r>
          </a:p>
          <a:p>
            <a:pPr marL="171450" lvl="0" indent="-171450">
              <a:buFontTx/>
              <a:buChar char="-"/>
              <a:defRPr/>
            </a:pPr>
            <a:r>
              <a:rPr kumimoji="0" lang="en-GB" sz="120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Pristranskost </a:t>
            </a:r>
            <a:r>
              <a:rPr lang="en-GB" sz="1200" kern="0">
                <a:latin typeface="Avenir Heavy"/>
              </a:rPr>
              <a:t>ekstrakcije DNA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Različna velikost genomov &amp;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prisotnost vrst z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neznano velikostjo genomov</a:t>
            </a:r>
            <a:endParaRPr kumimoji="0" lang="en-GB" sz="12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01CA28-EEE6-4CD7-977B-7893358AEF5E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6456459" y="4678705"/>
            <a:ext cx="2240851" cy="5672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F58FC3-7A2E-479D-BAB3-A3C6F28DE24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9"/>
          <a:stretch/>
        </p:blipFill>
        <p:spPr>
          <a:xfrm>
            <a:off x="49347" y="1431485"/>
            <a:ext cx="6866329" cy="339370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Kako vemo, kaj je v vzorcu?</a:t>
            </a:r>
            <a:endParaRPr lang="en-BE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A93D1A-015A-4D66-9D8A-2956D107C592}"/>
              </a:ext>
            </a:extLst>
          </p:cNvPr>
          <p:cNvSpPr txBox="1">
            <a:spLocks/>
          </p:cNvSpPr>
          <p:nvPr/>
        </p:nvSpPr>
        <p:spPr>
          <a:xfrm>
            <a:off x="6814268" y="1431485"/>
            <a:ext cx="5328385" cy="532712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GB" sz="1200" kern="0" err="1">
                <a:latin typeface="Avenir Heavy"/>
              </a:rPr>
              <a:t>Analiza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metagenomskih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odčitkov</a:t>
            </a:r>
            <a:r>
              <a:rPr lang="en-GB" sz="1200" kern="0">
                <a:latin typeface="Avenir Heavy"/>
              </a:rPr>
              <a:t>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z </a:t>
            </a:r>
            <a:r>
              <a:rPr lang="en-GB" sz="1200" b="1" kern="0" err="1">
                <a:latin typeface="Avenir Heavy"/>
              </a:rPr>
              <a:t>različnimi</a:t>
            </a:r>
            <a:r>
              <a:rPr lang="en-GB" sz="1200" b="1" kern="0">
                <a:latin typeface="Avenir Heavy"/>
              </a:rPr>
              <a:t> programi na osnovi poravnav ali k-merov</a:t>
            </a:r>
            <a:r>
              <a:rPr lang="en-GB" sz="1200" kern="0">
                <a:latin typeface="Avenir Heavy"/>
              </a:rPr>
              <a:t>:</a:t>
            </a:r>
          </a:p>
          <a:p>
            <a:pPr lvl="0">
              <a:defRPr/>
            </a:pPr>
            <a:endParaRPr lang="en-GB" sz="1200" kern="0">
              <a:latin typeface="Avenir Heavy"/>
            </a:endParaRPr>
          </a:p>
          <a:p>
            <a:pPr marL="171450" lvl="0" indent="-171450">
              <a:buFontTx/>
              <a:buChar char="-"/>
              <a:defRPr/>
            </a:pPr>
            <a:r>
              <a:rPr lang="en-GB" sz="1200" b="1" kern="0" err="1">
                <a:latin typeface="Avenir Heavy"/>
              </a:rPr>
              <a:t>BLASTn</a:t>
            </a:r>
            <a:r>
              <a:rPr lang="en-GB" sz="1200" kern="0">
                <a:latin typeface="Avenir Heavy"/>
              </a:rPr>
              <a:t> (</a:t>
            </a:r>
            <a:r>
              <a:rPr lang="en-GB" sz="1200" kern="0" err="1">
                <a:latin typeface="Avenir Heavy"/>
              </a:rPr>
              <a:t>Altschul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1990)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      </a:t>
            </a:r>
            <a:r>
              <a:rPr lang="en-GB" sz="1200" b="1" kern="0">
                <a:latin typeface="Avenir Heavy"/>
              </a:rPr>
              <a:t>&amp; MEGAN</a:t>
            </a:r>
            <a:r>
              <a:rPr lang="en-GB" sz="1200" kern="0">
                <a:latin typeface="Avenir Heavy"/>
              </a:rPr>
              <a:t> (</a:t>
            </a:r>
            <a:r>
              <a:rPr lang="en-GB" sz="1200" kern="0" err="1">
                <a:latin typeface="Avenir Heavy"/>
              </a:rPr>
              <a:t>Huson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2011):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počasna opcija, ker BLAST, ampak natančna informacija o poravnavah</a:t>
            </a:r>
          </a:p>
          <a:p>
            <a:pPr lvl="1">
              <a:defRPr/>
            </a:pPr>
            <a:endParaRPr lang="en-GB" sz="1200" kern="0">
              <a:latin typeface="Avenir Heavy"/>
            </a:endParaRP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Kraken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kern="0">
                <a:latin typeface="Avenir Heavy"/>
              </a:rPr>
              <a:t>(Wood and </a:t>
            </a:r>
            <a:r>
              <a:rPr lang="en-GB" sz="1200" kern="0" err="1">
                <a:latin typeface="Avenir Heavy"/>
              </a:rPr>
              <a:t>Salzberg</a:t>
            </a:r>
            <a:r>
              <a:rPr lang="en-GB" sz="1200" kern="0">
                <a:latin typeface="Avenir Heavy"/>
              </a:rPr>
              <a:t>, 2014) 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 </a:t>
            </a:r>
            <a:r>
              <a:rPr lang="en-GB" sz="1200" b="1" kern="0">
                <a:highlight>
                  <a:srgbClr val="FFFF00"/>
                </a:highlight>
                <a:latin typeface="Avenir Heavy"/>
                <a:sym typeface="Wingdings" panose="05000000000000000000" pitchFamily="2" charset="2"/>
              </a:rPr>
              <a:t>Kraken2</a:t>
            </a:r>
            <a:r>
              <a:rPr lang="en-GB" sz="1200" b="1" kern="0">
                <a:latin typeface="Avenir Heavy"/>
                <a:sym typeface="Wingdings" panose="05000000000000000000" pitchFamily="2" charset="2"/>
              </a:rPr>
              <a:t> 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(Wood </a:t>
            </a:r>
            <a:r>
              <a:rPr lang="en-GB" sz="1200" i="1" kern="0">
                <a:latin typeface="Avenir Heavy"/>
                <a:sym typeface="Wingdings" panose="05000000000000000000" pitchFamily="2" charset="2"/>
              </a:rPr>
              <a:t>et al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., 2019):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  <a:sym typeface="Wingdings" panose="05000000000000000000" pitchFamily="2" charset="2"/>
              </a:rPr>
              <a:t>deluje zelo hitro, a požrešno za RAM, tako za gradnjo DB kot za</a:t>
            </a:r>
            <a:br>
              <a:rPr lang="en-GB" sz="1200" kern="0">
                <a:latin typeface="Avenir Heavy"/>
                <a:sym typeface="Wingdings" panose="05000000000000000000" pitchFamily="2" charset="2"/>
              </a:rPr>
            </a:br>
            <a:r>
              <a:rPr lang="en-GB" sz="1200" kern="0">
                <a:latin typeface="Avenir Heavy"/>
                <a:sym typeface="Wingdings" panose="05000000000000000000" pitchFamily="2" charset="2"/>
              </a:rPr>
              <a:t>analizo; možna raba predsestavljenih DB ali gradnja skrčenih</a:t>
            </a:r>
          </a:p>
          <a:p>
            <a:pPr lvl="1">
              <a:defRPr/>
            </a:pPr>
            <a:endParaRPr lang="en-GB" sz="1200" kern="0">
              <a:latin typeface="Avenir Heavy"/>
            </a:endParaRPr>
          </a:p>
          <a:p>
            <a:pPr marL="171450" lvl="0" indent="-171450">
              <a:buFontTx/>
              <a:buChar char="-"/>
              <a:defRPr/>
            </a:pPr>
            <a:r>
              <a:rPr lang="en-GB" sz="1200" b="1" kern="0">
                <a:latin typeface="Avenir Heavy"/>
              </a:rPr>
              <a:t>Kaiju</a:t>
            </a:r>
            <a:r>
              <a:rPr lang="en-GB" sz="1200" kern="0">
                <a:latin typeface="Avenir Heavy"/>
              </a:rPr>
              <a:t> (Menzel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2016): 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podobno Krakenom, ampak na aminokislinskem nivoju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= višja občutljivost, nižja specifičnost</a:t>
            </a:r>
          </a:p>
          <a:p>
            <a:pPr marL="171450" indent="-171450">
              <a:buFontTx/>
              <a:buChar char="-"/>
              <a:defRPr/>
            </a:pPr>
            <a:endParaRPr lang="en-GB" sz="1200" kern="0">
              <a:latin typeface="Avenir Heavy"/>
            </a:endParaRPr>
          </a:p>
          <a:p>
            <a:pPr marL="171450" indent="-171450">
              <a:buFontTx/>
              <a:buChar char="-"/>
              <a:defRPr/>
            </a:pPr>
            <a:r>
              <a:rPr lang="en-GB" sz="1200" b="1" kern="0">
                <a:highlight>
                  <a:srgbClr val="FFFF00"/>
                </a:highlight>
                <a:latin typeface="Avenir Heavy"/>
              </a:rPr>
              <a:t>Sylph</a:t>
            </a:r>
            <a:r>
              <a:rPr lang="en-GB" sz="1200" kern="0">
                <a:latin typeface="Avenir Heavy"/>
              </a:rPr>
              <a:t> (Shaw and Yu, 2024):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containment ANI-based (izračuna pokritost in ANI), zelo specifičen</a:t>
            </a:r>
            <a:br>
              <a:rPr lang="en-GB" sz="1200" kern="0">
                <a:latin typeface="Avenir Heavy"/>
              </a:rPr>
            </a:br>
            <a:endParaRPr lang="en-GB" sz="1200" kern="0">
              <a:latin typeface="Avenir Heavy"/>
            </a:endParaRPr>
          </a:p>
          <a:p>
            <a:pPr lvl="0">
              <a:defRPr/>
            </a:pPr>
            <a:r>
              <a:rPr lang="en-GB" sz="1200" kern="0">
                <a:latin typeface="Avenir Heavy"/>
              </a:rPr>
              <a:t>in </a:t>
            </a:r>
            <a:r>
              <a:rPr lang="en-GB" sz="1200" b="1" kern="0" err="1">
                <a:latin typeface="Avenir Heavy"/>
              </a:rPr>
              <a:t>različnimi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podatkovnimi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bazami</a:t>
            </a:r>
            <a:r>
              <a:rPr lang="en-GB" sz="1200" kern="0">
                <a:latin typeface="Avenir Heavy"/>
              </a:rPr>
              <a:t>: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</a:t>
            </a:r>
            <a:r>
              <a:rPr lang="en-GB" sz="1200" kern="0" err="1">
                <a:latin typeface="Avenir Heavy"/>
              </a:rPr>
              <a:t>nt</a:t>
            </a:r>
            <a:r>
              <a:rPr lang="en-GB" sz="1200" kern="0">
                <a:latin typeface="Avenir Heavy"/>
              </a:rPr>
              <a:t>, 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</a:t>
            </a:r>
            <a:r>
              <a:rPr lang="en-GB" sz="1200" kern="0" err="1">
                <a:latin typeface="Avenir Heavy"/>
              </a:rPr>
              <a:t>RefSeq</a:t>
            </a:r>
            <a:r>
              <a:rPr lang="en-GB" sz="1200" kern="0">
                <a:latin typeface="Avenir Heavy"/>
              </a:rPr>
              <a:t>, 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NCBI nr (</a:t>
            </a:r>
            <a:r>
              <a:rPr lang="en-GB" sz="1200" b="1" kern="0" err="1">
                <a:latin typeface="Avenir Heavy"/>
              </a:rPr>
              <a:t>proteinska</a:t>
            </a:r>
            <a:r>
              <a:rPr lang="en-GB" sz="1200" b="1" kern="0">
                <a:latin typeface="Avenir Heavy"/>
              </a:rPr>
              <a:t> </a:t>
            </a:r>
            <a:r>
              <a:rPr lang="en-GB" sz="1200" b="1" kern="0" err="1">
                <a:latin typeface="Avenir Heavy"/>
              </a:rPr>
              <a:t>zaporedja</a:t>
            </a:r>
            <a:r>
              <a:rPr lang="en-GB" sz="1200" kern="0">
                <a:latin typeface="Avenir Heavy"/>
              </a:rPr>
              <a:t>),</a:t>
            </a:r>
          </a:p>
          <a:p>
            <a:pPr marL="171450" lvl="0" indent="-171450">
              <a:buFontTx/>
              <a:buChar char="-"/>
              <a:defRPr/>
            </a:pPr>
            <a:r>
              <a:rPr lang="en-GB" sz="1200" b="1" kern="0">
                <a:latin typeface="Avenir Heavy"/>
              </a:rPr>
              <a:t>GTDB</a:t>
            </a:r>
            <a:r>
              <a:rPr lang="en-GB" sz="1200" kern="0">
                <a:latin typeface="Avenir Heavy"/>
              </a:rPr>
              <a:t> (vse iz NCBI GenBank in RefSeq zbirk,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a z nova taksonomija na osnovi genomov – PRIHODNOST!)</a:t>
            </a:r>
          </a:p>
        </p:txBody>
      </p:sp>
    </p:spTree>
    <p:extLst>
      <p:ext uri="{BB962C8B-B14F-4D97-AF65-F5344CB8AC3E}">
        <p14:creationId xmlns:p14="http://schemas.microsoft.com/office/powerpoint/2010/main" val="1664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Kako vemo, kaj je v vzorcu?</a:t>
            </a:r>
            <a:endParaRPr lang="en-BE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A93D1A-015A-4D66-9D8A-2956D107C592}"/>
              </a:ext>
            </a:extLst>
          </p:cNvPr>
          <p:cNvSpPr txBox="1">
            <a:spLocks/>
          </p:cNvSpPr>
          <p:nvPr/>
        </p:nvSpPr>
        <p:spPr>
          <a:xfrm>
            <a:off x="6814268" y="1431485"/>
            <a:ext cx="5328385" cy="348242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GB" sz="1200" kern="0">
                <a:latin typeface="Avenir Heavy"/>
              </a:rPr>
              <a:t>Analiza metagenomskih odčitkov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z </a:t>
            </a:r>
            <a:r>
              <a:rPr lang="en-GB" sz="1200" b="1" kern="0">
                <a:latin typeface="Avenir Heavy"/>
              </a:rPr>
              <a:t>različnimi programi na osnovi markerskih genov:</a:t>
            </a:r>
            <a:endParaRPr lang="en-GB" sz="1200" kern="0">
              <a:latin typeface="Avenir Heavy"/>
            </a:endParaRPr>
          </a:p>
          <a:p>
            <a:pPr lvl="0">
              <a:defRPr/>
            </a:pPr>
            <a:endParaRPr lang="en-GB" sz="1200" kern="0">
              <a:latin typeface="Avenir Heavy"/>
            </a:endParaRPr>
          </a:p>
          <a:p>
            <a:pPr marL="171450" lvl="0" indent="-171450">
              <a:buFontTx/>
              <a:buChar char="-"/>
              <a:defRPr/>
            </a:pPr>
            <a:r>
              <a:rPr lang="en-GB" sz="1200" b="1" kern="0">
                <a:latin typeface="Avenir Heavy"/>
              </a:rPr>
              <a:t>MetaPhlAn2 </a:t>
            </a:r>
            <a:r>
              <a:rPr lang="en-GB" sz="1200" kern="0">
                <a:latin typeface="Avenir Heavy"/>
              </a:rPr>
              <a:t>(Truong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2015) 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 </a:t>
            </a:r>
            <a:br>
              <a:rPr lang="en-GB" sz="1200" kern="0">
                <a:latin typeface="Avenir Heavy"/>
                <a:sym typeface="Wingdings" panose="05000000000000000000" pitchFamily="2" charset="2"/>
              </a:rPr>
            </a:br>
            <a:r>
              <a:rPr lang="en-GB" sz="1200" b="1" kern="0">
                <a:latin typeface="Avenir Heavy"/>
                <a:sym typeface="Wingdings" panose="05000000000000000000" pitchFamily="2" charset="2"/>
              </a:rPr>
              <a:t>MetaPhlAn4 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(Blanco-Miguez </a:t>
            </a:r>
            <a:r>
              <a:rPr lang="en-GB" sz="1200" i="1" kern="0">
                <a:latin typeface="Avenir Heavy"/>
                <a:sym typeface="Wingdings" panose="05000000000000000000" pitchFamily="2" charset="2"/>
              </a:rPr>
              <a:t>et al</a:t>
            </a:r>
            <a:r>
              <a:rPr lang="en-GB" sz="1200" kern="0">
                <a:latin typeface="Avenir Heavy"/>
                <a:sym typeface="Wingdings" panose="05000000000000000000" pitchFamily="2" charset="2"/>
              </a:rPr>
              <a:t>., 2023)</a:t>
            </a:r>
            <a:r>
              <a:rPr lang="en-GB" sz="1200" kern="0">
                <a:latin typeface="Avenir Heavy"/>
              </a:rPr>
              <a:t>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Zaradi povečevanja količine genomskih podatkov je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orodje kljub omejenosti na markerske gene skozi čas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vse boljše in boljše; še vedno vzdrževano in razvijano!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Del zbirke programov </a:t>
            </a:r>
            <a:r>
              <a:rPr lang="en-GB" sz="1200" b="1" kern="0">
                <a:latin typeface="Avenir Heavy"/>
              </a:rPr>
              <a:t>BioBakery </a:t>
            </a:r>
            <a:r>
              <a:rPr lang="en-GB" sz="1200" kern="0">
                <a:latin typeface="Avenir Heavy"/>
              </a:rPr>
              <a:t>(</a:t>
            </a:r>
            <a:r>
              <a:rPr lang="en-GB" sz="1200" b="1" kern="0">
                <a:latin typeface="Avenir Heavy"/>
              </a:rPr>
              <a:t>StrainPhlan</a:t>
            </a:r>
            <a:r>
              <a:rPr lang="en-GB" sz="1200" kern="0">
                <a:latin typeface="Avenir Heavy"/>
              </a:rPr>
              <a:t>, </a:t>
            </a:r>
            <a:r>
              <a:rPr lang="en-GB" sz="1200" b="1" kern="0">
                <a:latin typeface="Avenir Heavy"/>
              </a:rPr>
              <a:t>ChocoPhlan</a:t>
            </a:r>
            <a:r>
              <a:rPr lang="en-GB" sz="1200" kern="0">
                <a:latin typeface="Avenir Heavy"/>
              </a:rPr>
              <a:t>, …) –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ugotavljanje števila sevov iste vrste prisotnih v vzorcu, …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Primer rabe te zbirke orodij: Carlino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2024.</a:t>
            </a:r>
          </a:p>
          <a:p>
            <a:pPr lvl="0">
              <a:defRPr/>
            </a:pPr>
            <a:endParaRPr lang="en-GB" sz="1200" kern="0">
              <a:latin typeface="Avenir Heavy"/>
            </a:endParaRPr>
          </a:p>
          <a:p>
            <a:pPr marL="171450" lvl="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Ekstrakcija odčitkov, ki izvirajo iz 16S rRNA genov (za bakterije in arheje):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rRNASelector (Lee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2011), potem primerjava z bazo </a:t>
            </a:r>
            <a:r>
              <a:rPr lang="en-GB" sz="1200" b="1" kern="0">
                <a:latin typeface="Avenir Heavy"/>
              </a:rPr>
              <a:t>SILVA</a:t>
            </a:r>
          </a:p>
          <a:p>
            <a:pPr marL="628650" lvl="1" indent="-171450">
              <a:buFontTx/>
              <a:buChar char="-"/>
              <a:defRPr/>
            </a:pPr>
            <a:endParaRPr lang="en-GB" sz="1200" kern="0">
              <a:latin typeface="Avenir Heavy"/>
            </a:endParaRPr>
          </a:p>
          <a:p>
            <a:pPr marL="171450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Ekstrakcija odčitkov, ki izvirajo iz ITS zaporedij (za glive ipd.):</a:t>
            </a:r>
          </a:p>
          <a:p>
            <a:pPr marL="628650" lvl="1" indent="-171450">
              <a:buFontTx/>
              <a:buChar char="-"/>
              <a:defRPr/>
            </a:pPr>
            <a:r>
              <a:rPr lang="en-GB" sz="1200" kern="0">
                <a:latin typeface="Avenir Heavy"/>
              </a:rPr>
              <a:t>ITSx (Bengtsson-Palme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2013), potem primerjava z bazo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NCBI nt ali </a:t>
            </a:r>
            <a:r>
              <a:rPr lang="en-GB" sz="1200" b="1" kern="0">
                <a:latin typeface="Avenir Heavy"/>
              </a:rPr>
              <a:t>UNITE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5E5A7B-9078-4498-AC49-E760F0F3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3" y="1431485"/>
            <a:ext cx="5507138" cy="42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B2C604-A017-4D84-9BCC-B9EA71FF7C65}"/>
              </a:ext>
            </a:extLst>
          </p:cNvPr>
          <p:cNvSpPr/>
          <p:nvPr/>
        </p:nvSpPr>
        <p:spPr>
          <a:xfrm>
            <a:off x="6997998" y="2179373"/>
            <a:ext cx="5000519" cy="1502081"/>
          </a:xfrm>
          <a:prstGeom prst="rect">
            <a:avLst/>
          </a:prstGeom>
          <a:noFill/>
          <a:ln w="31750">
            <a:solidFill>
              <a:srgbClr val="EC5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195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PROBLEMI!</a:t>
            </a:r>
            <a:endParaRPr lang="en-BE" sz="2800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71D861-D646-414F-95FD-48AFF12FD9E9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38200" y="1200647"/>
            <a:ext cx="10515600" cy="52922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Avenir Heavy"/>
              </a:rPr>
              <a:t>Glavni viri problemov metod za določanje vrstne sestave, ki temeljijo na poravnavah:</a:t>
            </a:r>
            <a:endParaRPr lang="en-GB" sz="1600">
              <a:latin typeface="Avenir Heavy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>
                <a:latin typeface="Avenir Heavy"/>
              </a:rPr>
              <a:t>Obstoj mobilnih elementov, plazmidov, ohranjenih insercijskih zaporedij, plazmidov, …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>
                <a:latin typeface="Avenir Heavy"/>
              </a:rPr>
              <a:t>Nepopolna pokritost podatkovnih baz z obstoječimi (še neznanimi) mikroorganizmi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>
                <a:latin typeface="Avenir Heavy"/>
              </a:rPr>
              <a:t>Napake v identifikaciji mikroorganizmov v bazi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1600">
                <a:latin typeface="Avenir Heavy"/>
              </a:rPr>
              <a:t>Kontaminirani genomi mikroorganizmov v bazi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GB" sz="2000">
                <a:latin typeface="Avenir Heavy"/>
                <a:sym typeface="Wingdings" panose="05000000000000000000" pitchFamily="2" charset="2"/>
              </a:rPr>
              <a:t>Če si </a:t>
            </a:r>
            <a:r>
              <a:rPr lang="en-GB" sz="2000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mikroorganizem, ki </a:t>
            </a:r>
            <a:r>
              <a:rPr lang="en-GB" sz="2000" u="sng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je v bazi</a:t>
            </a:r>
            <a:r>
              <a:rPr lang="en-GB" sz="2000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 in </a:t>
            </a:r>
            <a:r>
              <a:rPr lang="en-GB" sz="2000" b="1" i="1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ni prisoten</a:t>
            </a:r>
            <a:r>
              <a:rPr lang="en-GB" sz="2000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 v vzorcu</a:t>
            </a:r>
            <a:r>
              <a:rPr lang="en-GB" sz="2000">
                <a:latin typeface="Avenir Heavy"/>
                <a:sym typeface="Wingdings" panose="05000000000000000000" pitchFamily="2" charset="2"/>
              </a:rPr>
              <a:t>, in </a:t>
            </a:r>
            <a:br>
              <a:rPr lang="en-GB" sz="2000">
                <a:latin typeface="Avenir Heavy"/>
                <a:sym typeface="Wingdings" panose="05000000000000000000" pitchFamily="2" charset="2"/>
              </a:rPr>
            </a:br>
            <a:r>
              <a:rPr lang="en-GB" sz="2000">
                <a:latin typeface="Avenir Heavy"/>
                <a:sym typeface="Wingdings" panose="05000000000000000000" pitchFamily="2" charset="2"/>
              </a:rPr>
              <a:t>še 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neznan mikroorganizem, ki ga </a:t>
            </a:r>
            <a:r>
              <a:rPr lang="en-GB" sz="2000" u="sng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ni v bazi</a:t>
            </a:r>
            <a:r>
              <a:rPr lang="en-GB" sz="2000" i="1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 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in </a:t>
            </a:r>
            <a:r>
              <a:rPr lang="en-GB" sz="2000" b="1" i="1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je prisoten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 v vzorcu,</a:t>
            </a:r>
            <a:r>
              <a:rPr lang="en-GB" sz="2000">
                <a:latin typeface="Avenir Heavy"/>
                <a:sym typeface="Wingdings" panose="05000000000000000000" pitchFamily="2" charset="2"/>
              </a:rPr>
              <a:t> delita dovolj ohranjeno zaporedje, npr. insercijsko zaporedje, plazmid, … bodo metagenomski odčitki napačno prišteti </a:t>
            </a:r>
            <a:r>
              <a:rPr lang="en-GB" sz="2000">
                <a:solidFill>
                  <a:schemeClr val="accent4">
                    <a:lumMod val="75000"/>
                  </a:schemeClr>
                </a:solidFill>
                <a:latin typeface="Avenir Heavy"/>
                <a:sym typeface="Wingdings" panose="05000000000000000000" pitchFamily="2" charset="2"/>
              </a:rPr>
              <a:t>mikroorganizmu, ki ga v resnici ni v vzorcu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sz="2000">
              <a:latin typeface="Avenir Heavy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000">
                <a:latin typeface="Avenir Heavy"/>
                <a:sym typeface="Wingdings" panose="05000000000000000000" pitchFamily="2" charset="2"/>
              </a:rPr>
              <a:t>Če želimo biti bolj prepričani v </a:t>
            </a:r>
            <a:r>
              <a:rPr lang="en-GB" sz="2000" b="1">
                <a:latin typeface="Avenir Heavy"/>
                <a:sym typeface="Wingdings" panose="05000000000000000000" pitchFamily="2" charset="2"/>
              </a:rPr>
              <a:t>prisotnost ali odsotnost </a:t>
            </a:r>
            <a:r>
              <a:rPr lang="en-GB" sz="2000">
                <a:latin typeface="Avenir Heavy"/>
                <a:sym typeface="Wingdings" panose="05000000000000000000" pitchFamily="2" charset="2"/>
              </a:rPr>
              <a:t>določenih vrst, se lahko poslužimo vizualizacije podatkov  rekrutiranje metagenomskih odčitkov</a:t>
            </a:r>
            <a:endParaRPr lang="en-GB" sz="2000"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98343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Rekrutiranje metagenomskih odčitkov </a:t>
            </a:r>
            <a:br>
              <a:rPr lang="en-GB" sz="2800" b="1"/>
            </a:br>
            <a:r>
              <a:rPr lang="en-GB" sz="2800" b="1"/>
              <a:t>(metagenomic read recruitment, fragment recruitment plotting, …)</a:t>
            </a:r>
            <a:endParaRPr lang="en-BE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BE3D-F9DC-488C-94D0-2A1DC19D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4849095"/>
          </a:xfrm>
        </p:spPr>
        <p:txBody>
          <a:bodyPr>
            <a:normAutofit/>
          </a:bodyPr>
          <a:lstStyle/>
          <a:p>
            <a:r>
              <a:rPr lang="en-US" sz="2000"/>
              <a:t>Zberemo genome </a:t>
            </a:r>
            <a:r>
              <a:rPr lang="en-US" sz="2000" b="1"/>
              <a:t>tipskih sevov </a:t>
            </a:r>
            <a:r>
              <a:rPr lang="en-US" sz="2000"/>
              <a:t>mikroorganizmov,</a:t>
            </a:r>
            <a:br>
              <a:rPr lang="en-US" sz="2000"/>
            </a:br>
            <a:r>
              <a:rPr lang="en-US" sz="2000"/>
              <a:t>ki pripadajo rodovom, katerim pripada več kot x % </a:t>
            </a:r>
            <a:br>
              <a:rPr lang="en-US" sz="2000"/>
            </a:br>
            <a:r>
              <a:rPr lang="en-US" sz="2000"/>
              <a:t>metagenomskih odčitkov na podlagi rezultatov</a:t>
            </a:r>
            <a:br>
              <a:rPr lang="en-US" sz="2000"/>
            </a:br>
            <a:r>
              <a:rPr lang="en-US" sz="2000"/>
              <a:t>prej omenjenih orodij</a:t>
            </a:r>
          </a:p>
          <a:p>
            <a:r>
              <a:rPr lang="en-US" sz="2000"/>
              <a:t>BLASTn </a:t>
            </a:r>
            <a:r>
              <a:rPr lang="en-US" sz="2000" i="1"/>
              <a:t>vs</a:t>
            </a:r>
            <a:r>
              <a:rPr lang="en-US" sz="2000"/>
              <a:t>. tipski sevi</a:t>
            </a:r>
          </a:p>
          <a:p>
            <a:r>
              <a:rPr lang="en-US" sz="2000"/>
              <a:t>ggplot</a:t>
            </a:r>
          </a:p>
          <a:p>
            <a:r>
              <a:rPr lang="en-US" sz="2000"/>
              <a:t>…</a:t>
            </a:r>
          </a:p>
          <a:p>
            <a:r>
              <a:rPr lang="en-US" sz="2000"/>
              <a:t>profit!</a:t>
            </a:r>
          </a:p>
          <a:p>
            <a:endParaRPr lang="en-US" sz="2000"/>
          </a:p>
          <a:p>
            <a:r>
              <a:rPr lang="en-US" sz="2000"/>
              <a:t>Problem: človeku je takoj jasno, kakšen je rezultat,</a:t>
            </a:r>
            <a:br>
              <a:rPr lang="en-US" sz="2000"/>
            </a:br>
            <a:r>
              <a:rPr lang="en-US" sz="2000"/>
              <a:t>avtomatizacija interpretacije rezultatov pa je bolj težavna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b="1"/>
              <a:t>predlogi dobrodošli!</a:t>
            </a:r>
            <a:r>
              <a:rPr lang="en-US" sz="2000"/>
              <a:t>)</a:t>
            </a:r>
            <a:endParaRPr lang="sl-SI" sz="20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5AB841-838E-45BD-95F1-E6418A2B3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79706"/>
          <a:stretch/>
        </p:blipFill>
        <p:spPr bwMode="auto">
          <a:xfrm>
            <a:off x="10115815" y="2110524"/>
            <a:ext cx="1237985" cy="18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C1FDF060-1660-43B9-8F11-74DE7101802B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4279" y="1758160"/>
            <a:ext cx="1979734" cy="2097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5802A408-BD1B-4FAC-B903-B7D4932CC7F2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4279" y="4828665"/>
            <a:ext cx="2396137" cy="1817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61E82D6-F8EA-441E-99DA-F76DA992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7" t="24573" r="31589" b="49770"/>
          <a:stretch/>
        </p:blipFill>
        <p:spPr bwMode="auto">
          <a:xfrm>
            <a:off x="9826979" y="4397815"/>
            <a:ext cx="225817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3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FFAE84-08B6-4355-B24D-44787C8306B6}"/>
              </a:ext>
            </a:extLst>
          </p:cNvPr>
          <p:cNvSpPr/>
          <p:nvPr/>
        </p:nvSpPr>
        <p:spPr>
          <a:xfrm>
            <a:off x="9826979" y="6628217"/>
            <a:ext cx="2365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sz="1200" kern="0">
                <a:solidFill>
                  <a:srgbClr val="FFFFFF"/>
                </a:solidFill>
                <a:latin typeface="Avenir Heavy"/>
              </a:rPr>
              <a:t>Verce </a:t>
            </a:r>
            <a:r>
              <a:rPr lang="en-GB" sz="1200" i="1" kern="0">
                <a:solidFill>
                  <a:srgbClr val="FFFFFF"/>
                </a:solidFill>
                <a:latin typeface="Avenir Heavy"/>
              </a:rPr>
              <a:t>et al</a:t>
            </a:r>
            <a:r>
              <a:rPr lang="en-GB" sz="1200" kern="0">
                <a:solidFill>
                  <a:srgbClr val="FFFFFF"/>
                </a:solidFill>
                <a:latin typeface="Avenir Heavy"/>
              </a:rPr>
              <a:t>., 2019</a:t>
            </a:r>
            <a:endParaRPr lang="en-BE" sz="1200" kern="0">
              <a:solidFill>
                <a:srgbClr val="FFFFFF"/>
              </a:solidFill>
              <a:latin typeface="Avenir Heavy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53584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Zlaganje metagenomov, ekstrakcija MAGov </a:t>
            </a:r>
            <a:r>
              <a:rPr lang="en-GB" sz="2800" b="1" i="1"/>
              <a:t>(metagenome-extracted genomes) </a:t>
            </a:r>
            <a:r>
              <a:rPr lang="en-GB" sz="2800" b="1"/>
              <a:t>in analiza potencialnih funkcij </a:t>
            </a:r>
            <a:endParaRPr lang="en-BE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BE3D-F9DC-488C-94D0-2A1DC19D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530132"/>
          </a:xfrm>
        </p:spPr>
        <p:txBody>
          <a:bodyPr>
            <a:normAutofit/>
          </a:bodyPr>
          <a:lstStyle/>
          <a:p>
            <a:r>
              <a:rPr lang="en-US" sz="2000"/>
              <a:t>Prisotnost neznanih vrst – vznemirljivo, a problem za orodja,</a:t>
            </a:r>
            <a:br>
              <a:rPr lang="en-US" sz="2000"/>
            </a:br>
            <a:r>
              <a:rPr lang="en-US" sz="2000"/>
              <a:t>ki računajo rel. abundance</a:t>
            </a:r>
          </a:p>
          <a:p>
            <a:r>
              <a:rPr lang="en-US" sz="2000"/>
              <a:t>Če je neznana vrsta visoko reprezentirana v metagenomu,</a:t>
            </a:r>
            <a:br>
              <a:rPr lang="en-US" sz="2000"/>
            </a:br>
            <a:r>
              <a:rPr lang="en-US" sz="2000"/>
              <a:t>jo lahko zaznamo s sestavljanjem metagenomov</a:t>
            </a:r>
            <a:br>
              <a:rPr lang="en-US" sz="2000"/>
            </a:br>
            <a:r>
              <a:rPr lang="en-US" sz="2000"/>
              <a:t>(in po želji ponovno vstavimo v podatkovno bazo</a:t>
            </a:r>
            <a:br>
              <a:rPr lang="en-US" sz="2000"/>
            </a:br>
            <a:r>
              <a:rPr lang="en-US" sz="2000"/>
              <a:t>za orodja)</a:t>
            </a:r>
          </a:p>
          <a:p>
            <a:endParaRPr lang="en-US" sz="2000"/>
          </a:p>
        </p:txBody>
      </p:sp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5802A408-BD1B-4FAC-B903-B7D4932CC7F2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9887" y="3429000"/>
            <a:ext cx="3932578" cy="2982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61E82D6-F8EA-441E-99DA-F76DA992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7" t="24573" r="31589" b="49770"/>
          <a:stretch/>
        </p:blipFill>
        <p:spPr bwMode="auto">
          <a:xfrm>
            <a:off x="5432261" y="3351322"/>
            <a:ext cx="2983951" cy="314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1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53584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Zlaganje metagenomov, ekstrakcija MAGov </a:t>
            </a:r>
            <a:r>
              <a:rPr lang="en-GB" sz="2800" b="1" i="1"/>
              <a:t>(metagenome-extracted genomes) </a:t>
            </a:r>
            <a:r>
              <a:rPr lang="en-GB" sz="2800" b="1"/>
              <a:t>in analiza potencialnih funkcij </a:t>
            </a:r>
            <a:endParaRPr lang="en-BE" sz="2800"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04822-2788-4D58-8741-7307F6F5A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0"/>
          <a:stretch/>
        </p:blipFill>
        <p:spPr bwMode="auto">
          <a:xfrm>
            <a:off x="258708" y="930306"/>
            <a:ext cx="11674583" cy="48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A85921-867E-4D0C-BE7C-3689AA52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0942"/>
            <a:ext cx="10515600" cy="807057"/>
          </a:xfrm>
        </p:spPr>
        <p:txBody>
          <a:bodyPr>
            <a:normAutofit/>
          </a:bodyPr>
          <a:lstStyle/>
          <a:p>
            <a:r>
              <a:rPr lang="en-US" sz="2000"/>
              <a:t>Ko imamo MAG, ga lahko kot druge genome primerjamo z ostalimi, izračunamo ANI in ugotovimo, kako podoben je sorodnim vrstam (ali ekstrakcija taksonomsko relevantnih genov, primerjava, …)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A5002-B245-4F88-A5C6-D889F8AE879C}"/>
              </a:ext>
            </a:extLst>
          </p:cNvPr>
          <p:cNvSpPr txBox="1">
            <a:spLocks/>
          </p:cNvSpPr>
          <p:nvPr/>
        </p:nvSpPr>
        <p:spPr>
          <a:xfrm>
            <a:off x="9418901" y="3658992"/>
            <a:ext cx="1934899" cy="9050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“Binning”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>
                <a:latin typeface="Avenir Heavy"/>
              </a:rPr>
              <a:t>(kupčkanje kontigov)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in čiščenje “binov”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37971-06D5-4325-9874-C3BC746AA0C9}"/>
              </a:ext>
            </a:extLst>
          </p:cNvPr>
          <p:cNvSpPr txBox="1"/>
          <p:nvPr/>
        </p:nvSpPr>
        <p:spPr>
          <a:xfrm>
            <a:off x="6659725" y="560696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/>
              <a:t>https://astrobiomike.github.io/genomics/metagen_anvio</a:t>
            </a:r>
          </a:p>
        </p:txBody>
      </p:sp>
    </p:spTree>
    <p:extLst>
      <p:ext uri="{BB962C8B-B14F-4D97-AF65-F5344CB8AC3E}">
        <p14:creationId xmlns:p14="http://schemas.microsoft.com/office/powerpoint/2010/main" val="429324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02B8740-D241-48E2-A45F-4079AA7FED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/>
              <a:t>Analiza potencialnih funkcij</a:t>
            </a:r>
            <a:endParaRPr lang="en-BE" sz="28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AC81E-933C-4FA5-947C-7E4E67D88BB7}"/>
              </a:ext>
            </a:extLst>
          </p:cNvPr>
          <p:cNvSpPr txBox="1"/>
          <p:nvPr/>
        </p:nvSpPr>
        <p:spPr>
          <a:xfrm>
            <a:off x="10997613" y="6628217"/>
            <a:ext cx="1315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kern="0">
                <a:latin typeface="Avenir Heavy"/>
              </a:rPr>
              <a:t>Verce </a:t>
            </a:r>
            <a:r>
              <a:rPr lang="en-GB" sz="1200" i="1" kern="0">
                <a:latin typeface="Avenir Heavy"/>
              </a:rPr>
              <a:t>et al</a:t>
            </a:r>
            <a:r>
              <a:rPr lang="en-GB" sz="1200" kern="0">
                <a:latin typeface="Avenir Heavy"/>
              </a:rPr>
              <a:t>., 2019</a:t>
            </a:r>
            <a:endParaRPr lang="sl-SI" sz="120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4D5F492-603F-44AC-9249-54E2237A6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04" y="2767708"/>
            <a:ext cx="4799610" cy="1061789"/>
          </a:xfrm>
          <a:prstGeom prst="rect">
            <a:avLst/>
          </a:prstGeom>
          <a:noFill/>
          <a:ln w="28575">
            <a:solidFill>
              <a:srgbClr val="EC50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6EAB88-7E52-4BF3-A891-A84C123F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68"/>
            <a:ext cx="10515600" cy="5530132"/>
          </a:xfrm>
        </p:spPr>
        <p:txBody>
          <a:bodyPr>
            <a:normAutofit/>
          </a:bodyPr>
          <a:lstStyle/>
          <a:p>
            <a:r>
              <a:rPr lang="en-US" sz="2000"/>
              <a:t>Anotacija MAG-ov ali kontigov:</a:t>
            </a:r>
          </a:p>
          <a:p>
            <a:pPr lvl="1"/>
            <a:r>
              <a:rPr lang="en-US" sz="1600"/>
              <a:t>PGAP (NCBI, docker paket)</a:t>
            </a:r>
          </a:p>
          <a:p>
            <a:pPr lvl="1"/>
            <a:r>
              <a:rPr lang="en-US" sz="1600"/>
              <a:t>Prokka (Seemann, 2014)</a:t>
            </a:r>
          </a:p>
          <a:p>
            <a:r>
              <a:rPr lang="en-US" sz="2000"/>
              <a:t>Avtomatske anotacije same niso zanesljive – če vas zanima metabolna pot ali specifični proteini, se zanašajte na različne vire informacij: </a:t>
            </a:r>
          </a:p>
          <a:p>
            <a:pPr lvl="1"/>
            <a:r>
              <a:rPr lang="en-US" sz="1600"/>
              <a:t>literatura o biokemijsko okarakteriziranih encimih/regulatorjih/…, </a:t>
            </a:r>
          </a:p>
          <a:p>
            <a:pPr lvl="1"/>
            <a:r>
              <a:rPr lang="en-US" sz="1600"/>
              <a:t>CD-Search (Conserved Domain search, NCBI)</a:t>
            </a:r>
          </a:p>
          <a:p>
            <a:pPr lvl="1"/>
            <a:r>
              <a:rPr lang="en-US" sz="1600"/>
              <a:t>dbCAN (za encime, katerih substrati so ogljikovi hidrati)</a:t>
            </a:r>
          </a:p>
          <a:p>
            <a:pPr lvl="1"/>
            <a:r>
              <a:rPr lang="en-US" sz="1600"/>
              <a:t>BioCyc/MetaCyc (plačljivo) s PathwayTools </a:t>
            </a:r>
            <a:br>
              <a:rPr lang="en-US" sz="1600"/>
            </a:br>
            <a:r>
              <a:rPr lang="en-US" sz="1600"/>
              <a:t>(ak. licenca in lokalna baza BioCyc zastonj?) – info o metabolnih poteh</a:t>
            </a:r>
          </a:p>
          <a:p>
            <a:pPr lvl="1"/>
            <a:r>
              <a:rPr lang="en-US" sz="1600"/>
              <a:t>KEGG za informacije o metabolnih poteh</a:t>
            </a:r>
          </a:p>
          <a:p>
            <a:pPr marL="0" indent="0">
              <a:buNone/>
            </a:pPr>
            <a:r>
              <a:rPr lang="en-US" sz="2000">
                <a:sym typeface="Wingdings" panose="05000000000000000000" pitchFamily="2" charset="2"/>
              </a:rPr>
              <a:t> </a:t>
            </a:r>
            <a:r>
              <a:rPr lang="en-US" sz="2000" b="1">
                <a:sym typeface="Wingdings" panose="05000000000000000000" pitchFamily="2" charset="2"/>
              </a:rPr>
              <a:t>ROČNO DELO</a:t>
            </a:r>
            <a:endParaRPr lang="en-US" sz="2000">
              <a:sym typeface="Wingdings" panose="05000000000000000000" pitchFamily="2" charset="2"/>
            </a:endParaRPr>
          </a:p>
          <a:p>
            <a:r>
              <a:rPr lang="en-US" sz="2000">
                <a:sym typeface="Wingdings" panose="05000000000000000000" pitchFamily="2" charset="2"/>
              </a:rPr>
              <a:t>Programske alternative, ki ne zahtevajo sestavljanja in ročnega dela, za ceno natančnosti; primerno za globalne analize:</a:t>
            </a:r>
          </a:p>
          <a:p>
            <a:pPr lvl="1"/>
            <a:r>
              <a:rPr lang="en-US" sz="1600">
                <a:sym typeface="Wingdings" panose="05000000000000000000" pitchFamily="2" charset="2"/>
              </a:rPr>
              <a:t>HUMANN (del MetaPhlAn4 oz. BioBakery)</a:t>
            </a:r>
          </a:p>
          <a:p>
            <a:pPr lvl="1"/>
            <a:r>
              <a:rPr lang="en-US" sz="1600">
                <a:sym typeface="Wingdings" panose="05000000000000000000" pitchFamily="2" charset="2"/>
              </a:rPr>
              <a:t>SUPER-FOCUS (Silva </a:t>
            </a:r>
            <a:r>
              <a:rPr lang="en-US" sz="1600" i="1">
                <a:sym typeface="Wingdings" panose="05000000000000000000" pitchFamily="2" charset="2"/>
              </a:rPr>
              <a:t>et al</a:t>
            </a:r>
            <a:r>
              <a:rPr lang="en-US" sz="1600">
                <a:sym typeface="Wingdings" panose="05000000000000000000" pitchFamily="2" charset="2"/>
              </a:rPr>
              <a:t>., 2016)</a:t>
            </a:r>
          </a:p>
          <a:p>
            <a:pPr lvl="1"/>
            <a:r>
              <a:rPr lang="en-US" sz="1600">
                <a:sym typeface="Wingdings" panose="05000000000000000000" pitchFamily="2" charset="2"/>
              </a:rPr>
              <a:t>KEGG Mapper (op. nisem še preizkusil)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7090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Mikrobni</a:t>
            </a:r>
            <a:r>
              <a:rPr lang="en-GB" b="1"/>
              <a:t> </a:t>
            </a:r>
            <a:r>
              <a:rPr lang="en-GB" b="1" err="1"/>
              <a:t>ekosistemi</a:t>
            </a:r>
            <a:r>
              <a:rPr lang="en-GB" b="1"/>
              <a:t> in “-</a:t>
            </a:r>
            <a:r>
              <a:rPr lang="en-GB" b="1" err="1"/>
              <a:t>omike</a:t>
            </a:r>
            <a:r>
              <a:rPr lang="en-GB" b="1"/>
              <a:t>”</a:t>
            </a:r>
            <a:endParaRPr lang="sl-SI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F8E8B-6AF2-40C6-BAE8-CCC601FD6FA3}"/>
              </a:ext>
            </a:extLst>
          </p:cNvPr>
          <p:cNvSpPr txBox="1"/>
          <p:nvPr/>
        </p:nvSpPr>
        <p:spPr>
          <a:xfrm>
            <a:off x="5052702" y="2588299"/>
            <a:ext cx="2086596" cy="91940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err="1">
                <a:ln>
                  <a:noFill/>
                </a:ln>
                <a:solidFill>
                  <a:srgbClr val="1C3973"/>
                </a:solidFill>
                <a:effectLst/>
                <a:uLnTx/>
                <a:uFillTx/>
                <a:latin typeface="Avenir Heavy"/>
              </a:rPr>
              <a:t>Mikrobni</a:t>
            </a: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1C3973"/>
                </a:solidFill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b="1" i="0" u="none" strike="noStrike" kern="0" cap="none" spc="0" normalizeH="0" baseline="0" noProof="0" err="1">
                <a:ln>
                  <a:noFill/>
                </a:ln>
                <a:solidFill>
                  <a:srgbClr val="1C3973"/>
                </a:solidFill>
                <a:effectLst/>
                <a:uLnTx/>
                <a:uFillTx/>
                <a:latin typeface="Avenir Heavy"/>
              </a:rPr>
              <a:t>ekosistemi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rgbClr val="1C3973"/>
              </a:solidFill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Kdo</a:t>
            </a:r>
            <a:r>
              <a:rPr lang="en-GB" sz="1600" kern="0">
                <a:latin typeface="Avenir Heavy"/>
              </a:rPr>
              <a:t> je tam? – </a:t>
            </a:r>
            <a:r>
              <a:rPr lang="en-GB" sz="1600" kern="0" err="1">
                <a:latin typeface="Avenir Heavy"/>
              </a:rPr>
              <a:t>Sestava</a:t>
            </a:r>
            <a:endParaRPr lang="en-GB" sz="16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Kaj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počno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? –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Funkcija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FDB14-BBFB-4EAB-AAE0-6406260F8556}"/>
              </a:ext>
            </a:extLst>
          </p:cNvPr>
          <p:cNvSpPr txBox="1">
            <a:spLocks/>
          </p:cNvSpPr>
          <p:nvPr/>
        </p:nvSpPr>
        <p:spPr>
          <a:xfrm>
            <a:off x="2059031" y="4247653"/>
            <a:ext cx="3650055" cy="57851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Študije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posameznih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sevov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z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metodami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latin typeface="Avenir Heavy"/>
              </a:rPr>
              <a:t>odvisnimi</a:t>
            </a:r>
            <a:r>
              <a:rPr lang="en-GB" sz="1600" b="1" kern="0">
                <a:latin typeface="Avenir Heavy"/>
              </a:rPr>
              <a:t> od </a:t>
            </a:r>
            <a:r>
              <a:rPr lang="en-GB" sz="1600" b="1" kern="0" err="1">
                <a:latin typeface="Avenir Heavy"/>
              </a:rPr>
              <a:t>gojenja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F5AE8-919A-45E4-9639-E23822301BA2}"/>
              </a:ext>
            </a:extLst>
          </p:cNvPr>
          <p:cNvSpPr txBox="1">
            <a:spLocks/>
          </p:cNvSpPr>
          <p:nvPr/>
        </p:nvSpPr>
        <p:spPr>
          <a:xfrm>
            <a:off x="6518569" y="4247653"/>
            <a:ext cx="3614400" cy="58477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Študije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e</a:t>
            </a:r>
            <a:r>
              <a:rPr lang="en-GB" sz="1600" kern="0" err="1">
                <a:latin typeface="Avenir Heavy"/>
              </a:rPr>
              <a:t>kosistemov</a:t>
            </a:r>
            <a:r>
              <a:rPr lang="en-GB" sz="1600" kern="0">
                <a:latin typeface="Avenir Heavy"/>
              </a:rPr>
              <a:t> z </a:t>
            </a:r>
            <a:r>
              <a:rPr lang="en-GB" sz="1600" kern="0" err="1">
                <a:latin typeface="Avenir Heavy"/>
              </a:rPr>
              <a:t>metodami</a:t>
            </a:r>
            <a:br>
              <a:rPr lang="en-GB" sz="1600" kern="0">
                <a:latin typeface="Avenir Heavy"/>
              </a:rPr>
            </a:br>
            <a:r>
              <a:rPr lang="en-GB" sz="1600" b="1" kern="0" err="1">
                <a:latin typeface="Avenir Heavy"/>
              </a:rPr>
              <a:t>neodvisnimi</a:t>
            </a:r>
            <a:r>
              <a:rPr lang="en-GB" sz="1600" b="1" kern="0">
                <a:latin typeface="Avenir Heavy"/>
              </a:rPr>
              <a:t> od </a:t>
            </a:r>
            <a:r>
              <a:rPr lang="en-GB" sz="1600" b="1" kern="0" err="1">
                <a:latin typeface="Avenir Heavy"/>
              </a:rPr>
              <a:t>gojenja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0B75792-0DCA-489D-9BBE-47A67E36984A}"/>
              </a:ext>
            </a:extLst>
          </p:cNvPr>
          <p:cNvCxnSpPr>
            <a:cxnSpLocks/>
          </p:cNvCxnSpPr>
          <p:nvPr/>
        </p:nvCxnSpPr>
        <p:spPr>
          <a:xfrm rot="5400000">
            <a:off x="4621762" y="2761084"/>
            <a:ext cx="727792" cy="2221025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9D88537-B0DE-456D-A2B3-3F8166F3E4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42616" y="2761253"/>
            <a:ext cx="727792" cy="2220685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79E1BA-022D-4C5A-8729-E764D8DF58DF}"/>
              </a:ext>
            </a:extLst>
          </p:cNvPr>
          <p:cNvSpPr txBox="1"/>
          <p:nvPr/>
        </p:nvSpPr>
        <p:spPr>
          <a:xfrm>
            <a:off x="1924153" y="4988073"/>
            <a:ext cx="401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>
                <a:latin typeface="Avenir Heavy"/>
              </a:rPr>
              <a:t>Omogočajo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eksperimente</a:t>
            </a:r>
            <a:r>
              <a:rPr lang="en-GB" sz="1400">
                <a:latin typeface="Avenir Heavy"/>
              </a:rPr>
              <a:t> z </a:t>
            </a:r>
            <a:r>
              <a:rPr lang="en-GB" sz="1400" err="1">
                <a:latin typeface="Avenir Heavy"/>
              </a:rPr>
              <a:t>mikroorganizmom</a:t>
            </a:r>
            <a:endParaRPr lang="en-BE" sz="1400">
              <a:latin typeface="Avenir Heavy"/>
            </a:endParaRPr>
          </a:p>
        </p:txBody>
      </p:sp>
      <p:pic>
        <p:nvPicPr>
          <p:cNvPr id="21" name="Graphic 20" descr="Clapping hands">
            <a:extLst>
              <a:ext uri="{FF2B5EF4-FFF2-40B4-BE49-F238E27FC236}">
                <a16:creationId xmlns:a16="http://schemas.microsoft.com/office/drawing/2014/main" id="{C2249CF7-23FE-47B2-B92D-FEFE0CB32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2854" y="4972169"/>
            <a:ext cx="458642" cy="458642"/>
          </a:xfrm>
          <a:prstGeom prst="rect">
            <a:avLst/>
          </a:prstGeom>
        </p:spPr>
      </p:pic>
      <p:pic>
        <p:nvPicPr>
          <p:cNvPr id="22" name="Graphic 21" descr="Exclamation mark">
            <a:extLst>
              <a:ext uri="{FF2B5EF4-FFF2-40B4-BE49-F238E27FC236}">
                <a16:creationId xmlns:a16="http://schemas.microsoft.com/office/drawing/2014/main" id="{19BE8F0B-9257-45B4-87AD-C6271B0012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8367" y="5819622"/>
            <a:ext cx="458642" cy="4586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2CCCD1-574C-482F-9F16-45FF605B759D}"/>
              </a:ext>
            </a:extLst>
          </p:cNvPr>
          <p:cNvSpPr txBox="1"/>
          <p:nvPr/>
        </p:nvSpPr>
        <p:spPr>
          <a:xfrm>
            <a:off x="1924154" y="5834846"/>
            <a:ext cx="3660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>
                <a:latin typeface="Avenir Heavy"/>
              </a:rPr>
              <a:t>Ena </a:t>
            </a:r>
            <a:r>
              <a:rPr lang="en-GB" sz="1400" err="1">
                <a:latin typeface="Avenir Heavy"/>
              </a:rPr>
              <a:t>kombinacija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gojišča</a:t>
            </a:r>
            <a:r>
              <a:rPr lang="en-GB" sz="1400">
                <a:latin typeface="Avenir Heavy"/>
              </a:rPr>
              <a:t> in </a:t>
            </a:r>
            <a:r>
              <a:rPr lang="en-GB" sz="1400" err="1">
                <a:latin typeface="Avenir Heavy"/>
              </a:rPr>
              <a:t>pogojev</a:t>
            </a:r>
            <a:r>
              <a:rPr lang="en-GB" sz="1400">
                <a:latin typeface="Avenir Heavy"/>
              </a:rPr>
              <a:t> – </a:t>
            </a:r>
            <a:r>
              <a:rPr lang="en-GB" sz="1400" err="1">
                <a:latin typeface="Avenir Heavy"/>
              </a:rPr>
              <a:t>redko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zadostuje</a:t>
            </a:r>
            <a:endParaRPr lang="en-GB" sz="1400">
              <a:latin typeface="Avenir Heavy"/>
            </a:endParaRPr>
          </a:p>
          <a:p>
            <a:r>
              <a:rPr lang="en-GB" sz="1400" err="1">
                <a:latin typeface="Avenir Heavy"/>
              </a:rPr>
              <a:t>Rastni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pogoji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še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vedno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neznani</a:t>
            </a:r>
            <a:r>
              <a:rPr lang="en-GB" sz="1400">
                <a:latin typeface="Avenir Heavy"/>
              </a:rPr>
              <a:t> za </a:t>
            </a:r>
            <a:r>
              <a:rPr lang="en-GB" sz="1400" err="1">
                <a:latin typeface="Avenir Heavy"/>
              </a:rPr>
              <a:t>večino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mikrobnih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vrst</a:t>
            </a:r>
            <a:r>
              <a:rPr lang="en-GB" sz="1400">
                <a:latin typeface="Avenir Heavy"/>
              </a:rPr>
              <a:t> (</a:t>
            </a:r>
            <a:r>
              <a:rPr lang="en-GB" sz="1400" b="1" err="1">
                <a:solidFill>
                  <a:srgbClr val="C00000"/>
                </a:solidFill>
                <a:latin typeface="Avenir Heavy"/>
              </a:rPr>
              <a:t>pristranskost</a:t>
            </a:r>
            <a:r>
              <a:rPr lang="en-GB" sz="1400" b="1">
                <a:solidFill>
                  <a:srgbClr val="C00000"/>
                </a:solidFill>
                <a:latin typeface="Avenir Heavy"/>
              </a:rPr>
              <a:t> </a:t>
            </a:r>
            <a:r>
              <a:rPr lang="en-GB" sz="1400" b="1" err="1">
                <a:solidFill>
                  <a:srgbClr val="C00000"/>
                </a:solidFill>
                <a:latin typeface="Avenir Heavy"/>
              </a:rPr>
              <a:t>gojenja</a:t>
            </a:r>
            <a:r>
              <a:rPr lang="en-GB" sz="1400">
                <a:latin typeface="Avenir Heavy"/>
              </a:rPr>
              <a:t>)</a:t>
            </a:r>
            <a:endParaRPr lang="en-BE" sz="1400">
              <a:latin typeface="Avenir Heav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28CC1-E463-45E4-B1F9-446E909BB825}"/>
              </a:ext>
            </a:extLst>
          </p:cNvPr>
          <p:cNvSpPr txBox="1"/>
          <p:nvPr/>
        </p:nvSpPr>
        <p:spPr>
          <a:xfrm>
            <a:off x="6390337" y="4986504"/>
            <a:ext cx="483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>
                <a:latin typeface="Avenir Heavy"/>
              </a:rPr>
              <a:t>Poznavanje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rastnih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pogojev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ni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potrebno</a:t>
            </a:r>
            <a:endParaRPr lang="en-GB" sz="1400">
              <a:latin typeface="Avenir Heavy"/>
            </a:endParaRPr>
          </a:p>
          <a:p>
            <a:r>
              <a:rPr lang="en-GB" sz="1400" err="1">
                <a:latin typeface="Avenir Heavy"/>
              </a:rPr>
              <a:t>Indirektne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študije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metabolnih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funkcij</a:t>
            </a:r>
            <a:endParaRPr lang="en-BE" sz="1400" i="1">
              <a:latin typeface="Avenir Heav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449D06-DDF5-4088-9FE5-15624BD1E51C}"/>
              </a:ext>
            </a:extLst>
          </p:cNvPr>
          <p:cNvSpPr txBox="1"/>
          <p:nvPr/>
        </p:nvSpPr>
        <p:spPr>
          <a:xfrm>
            <a:off x="6390337" y="5852263"/>
            <a:ext cx="38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Avenir Heavy"/>
              </a:rPr>
              <a:t>Ali </a:t>
            </a:r>
            <a:r>
              <a:rPr lang="en-GB" sz="1400" err="1">
                <a:latin typeface="Avenir Heavy"/>
              </a:rPr>
              <a:t>izolacija</a:t>
            </a:r>
            <a:r>
              <a:rPr lang="en-GB" sz="1400">
                <a:latin typeface="Avenir Heavy"/>
              </a:rPr>
              <a:t> DNA/RNA/</a:t>
            </a:r>
            <a:r>
              <a:rPr lang="en-GB" sz="1400" err="1">
                <a:latin typeface="Avenir Heavy"/>
              </a:rPr>
              <a:t>proteinov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deluje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dovolj</a:t>
            </a:r>
            <a:r>
              <a:rPr lang="en-GB" sz="1400">
                <a:latin typeface="Avenir Heavy"/>
              </a:rPr>
              <a:t> dobro? (</a:t>
            </a:r>
            <a:r>
              <a:rPr lang="en-GB" sz="1400" b="1" err="1">
                <a:solidFill>
                  <a:srgbClr val="C00000"/>
                </a:solidFill>
                <a:latin typeface="Avenir Heavy"/>
              </a:rPr>
              <a:t>pristranskost</a:t>
            </a:r>
            <a:r>
              <a:rPr lang="en-GB" sz="1400" b="1">
                <a:solidFill>
                  <a:srgbClr val="C00000"/>
                </a:solidFill>
                <a:latin typeface="Avenir Heavy"/>
              </a:rPr>
              <a:t> </a:t>
            </a:r>
            <a:r>
              <a:rPr lang="en-GB" sz="1400" b="1" err="1">
                <a:solidFill>
                  <a:srgbClr val="C00000"/>
                </a:solidFill>
                <a:latin typeface="Avenir Heavy"/>
              </a:rPr>
              <a:t>izolacije</a:t>
            </a:r>
            <a:r>
              <a:rPr lang="en-GB" sz="1400">
                <a:latin typeface="Avenir Heavy"/>
              </a:rPr>
              <a:t>) </a:t>
            </a:r>
          </a:p>
          <a:p>
            <a:r>
              <a:rPr lang="en-GB" sz="1400" err="1">
                <a:latin typeface="Avenir Heavy"/>
              </a:rPr>
              <a:t>Zavajujoče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relativne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številčnosti</a:t>
            </a:r>
            <a:br>
              <a:rPr lang="en-GB" sz="1400">
                <a:latin typeface="Avenir Heavy"/>
              </a:rPr>
            </a:br>
            <a:r>
              <a:rPr lang="en-GB" sz="1400" err="1">
                <a:latin typeface="Avenir Heavy"/>
              </a:rPr>
              <a:t>Zaznavanje</a:t>
            </a:r>
            <a:r>
              <a:rPr lang="en-GB" sz="1400">
                <a:latin typeface="Avenir Heavy"/>
              </a:rPr>
              <a:t> </a:t>
            </a:r>
            <a:r>
              <a:rPr lang="en-GB" sz="1400" err="1">
                <a:latin typeface="Avenir Heavy"/>
              </a:rPr>
              <a:t>kontaminant</a:t>
            </a:r>
            <a:endParaRPr lang="en-BE" sz="1400">
              <a:latin typeface="Avenir Heavy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76C92-98A7-4204-9035-9BD811B5B505}"/>
              </a:ext>
            </a:extLst>
          </p:cNvPr>
          <p:cNvSpPr txBox="1"/>
          <p:nvPr/>
        </p:nvSpPr>
        <p:spPr>
          <a:xfrm>
            <a:off x="7870656" y="2860713"/>
            <a:ext cx="1567342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3973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solidFill>
                  <a:srgbClr val="1C3973"/>
                </a:solidFill>
                <a:latin typeface="Avenir Heavy"/>
              </a:rPr>
              <a:t>Mikroorganizmi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rgbClr val="1C3973"/>
              </a:solidFill>
              <a:effectLst/>
              <a:uLnTx/>
              <a:uFillTx/>
              <a:latin typeface="Avenir Heav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0F776-EDE7-466A-B179-0755A301A12C}"/>
              </a:ext>
            </a:extLst>
          </p:cNvPr>
          <p:cNvSpPr txBox="1"/>
          <p:nvPr/>
        </p:nvSpPr>
        <p:spPr>
          <a:xfrm>
            <a:off x="5638023" y="1606686"/>
            <a:ext cx="1126946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venir Heavy"/>
              </a:rPr>
              <a:t>Ekosistemi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venir Heavy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736CB9-6C36-421F-9D56-11503D4FE0A3}"/>
              </a:ext>
            </a:extLst>
          </p:cNvPr>
          <p:cNvSpPr txBox="1"/>
          <p:nvPr/>
        </p:nvSpPr>
        <p:spPr>
          <a:xfrm>
            <a:off x="8159309" y="1600890"/>
            <a:ext cx="990037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Živa</a:t>
            </a:r>
            <a:r>
              <a:rPr lang="en-GB" sz="1600" b="1" kern="0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 </a:t>
            </a:r>
            <a:r>
              <a:rPr lang="en-GB" sz="1600" b="1" kern="0" err="1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bitja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venir Heavy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FDE05F-92C4-4FFE-9736-DA5E0D4D9563}"/>
              </a:ext>
            </a:extLst>
          </p:cNvPr>
          <p:cNvSpPr txBox="1"/>
          <p:nvPr/>
        </p:nvSpPr>
        <p:spPr>
          <a:xfrm>
            <a:off x="10199505" y="1605083"/>
            <a:ext cx="773375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solidFill>
                  <a:schemeClr val="accent4">
                    <a:lumMod val="50000"/>
                  </a:schemeClr>
                </a:solidFill>
                <a:latin typeface="Avenir Heavy"/>
              </a:rPr>
              <a:t>Okolje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venir Heavy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CDC023-0F76-412D-98B8-A6051959440A}"/>
              </a:ext>
            </a:extLst>
          </p:cNvPr>
          <p:cNvSpPr txBox="1"/>
          <p:nvPr/>
        </p:nvSpPr>
        <p:spPr>
          <a:xfrm>
            <a:off x="10199505" y="2377966"/>
            <a:ext cx="990037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Živa</a:t>
            </a:r>
            <a:r>
              <a:rPr lang="en-GB" sz="1600" b="1" kern="0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 </a:t>
            </a:r>
            <a:r>
              <a:rPr lang="en-GB" sz="1600" b="1" kern="0" err="1">
                <a:solidFill>
                  <a:schemeClr val="accent6">
                    <a:lumMod val="50000"/>
                  </a:schemeClr>
                </a:solidFill>
                <a:latin typeface="Avenir Heavy"/>
              </a:rPr>
              <a:t>bitja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venir Heavy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070FA8-693D-4FAF-A3CF-B9C29A3B530F}"/>
              </a:ext>
            </a:extLst>
          </p:cNvPr>
          <p:cNvSpPr txBox="1"/>
          <p:nvPr/>
        </p:nvSpPr>
        <p:spPr>
          <a:xfrm>
            <a:off x="10199504" y="2860712"/>
            <a:ext cx="773375" cy="37457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err="1">
                <a:solidFill>
                  <a:schemeClr val="accent4">
                    <a:lumMod val="50000"/>
                  </a:schemeClr>
                </a:solidFill>
                <a:latin typeface="Avenir Heavy"/>
              </a:rPr>
              <a:t>Okolje</a:t>
            </a: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venir Heavy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23A1CF-1F18-4AC3-B7D9-B0F1E0A83609}"/>
              </a:ext>
            </a:extLst>
          </p:cNvPr>
          <p:cNvCxnSpPr>
            <a:cxnSpLocks/>
            <a:stCxn id="19" idx="0"/>
            <a:endCxn id="19" idx="3"/>
          </p:cNvCxnSpPr>
          <p:nvPr/>
        </p:nvCxnSpPr>
        <p:spPr>
          <a:xfrm rot="16200000" flipH="1">
            <a:off x="8808194" y="1447024"/>
            <a:ext cx="187286" cy="495018"/>
          </a:xfrm>
          <a:prstGeom prst="curvedConnector4">
            <a:avLst>
              <a:gd name="adj1" fmla="val -218281"/>
              <a:gd name="adj2" fmla="val 146180"/>
            </a:avLst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71952B-50B2-43B4-BAAA-CFD0CBD3E5F4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9149346" y="1788176"/>
            <a:ext cx="1050159" cy="4193"/>
          </a:xfrm>
          <a:prstGeom prst="straightConnector1">
            <a:avLst/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90EDBA-D241-4289-9520-9BB631375D6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9437998" y="2565252"/>
            <a:ext cx="761507" cy="482747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4">
            <a:extLst>
              <a:ext uri="{FF2B5EF4-FFF2-40B4-BE49-F238E27FC236}">
                <a16:creationId xmlns:a16="http://schemas.microsoft.com/office/drawing/2014/main" id="{1F1EC943-FA74-4366-97CD-8ED84221D08D}"/>
              </a:ext>
            </a:extLst>
          </p:cNvPr>
          <p:cNvCxnSpPr>
            <a:cxnSpLocks/>
            <a:stCxn id="27" idx="0"/>
            <a:endCxn id="27" idx="3"/>
          </p:cNvCxnSpPr>
          <p:nvPr/>
        </p:nvCxnSpPr>
        <p:spPr>
          <a:xfrm rot="16200000" flipH="1">
            <a:off x="8952519" y="2562521"/>
            <a:ext cx="187286" cy="783671"/>
          </a:xfrm>
          <a:prstGeom prst="curvedConnector4">
            <a:avLst>
              <a:gd name="adj1" fmla="val -278866"/>
              <a:gd name="adj2" fmla="val 129170"/>
            </a:avLst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4">
            <a:extLst>
              <a:ext uri="{FF2B5EF4-FFF2-40B4-BE49-F238E27FC236}">
                <a16:creationId xmlns:a16="http://schemas.microsoft.com/office/drawing/2014/main" id="{5ED8213E-2677-4FFA-AE86-1002DC3BA0B3}"/>
              </a:ext>
            </a:extLst>
          </p:cNvPr>
          <p:cNvCxnSpPr>
            <a:cxnSpLocks/>
            <a:stCxn id="31" idx="3"/>
            <a:endCxn id="30" idx="3"/>
          </p:cNvCxnSpPr>
          <p:nvPr/>
        </p:nvCxnSpPr>
        <p:spPr>
          <a:xfrm flipV="1">
            <a:off x="10972879" y="2565252"/>
            <a:ext cx="216663" cy="482746"/>
          </a:xfrm>
          <a:prstGeom prst="curvedConnector3">
            <a:avLst>
              <a:gd name="adj1" fmla="val 205509"/>
            </a:avLst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BD62F6C-6684-47C3-8921-67E35C990B48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9437998" y="3047998"/>
            <a:ext cx="761506" cy="1"/>
          </a:xfrm>
          <a:prstGeom prst="straightConnector1">
            <a:avLst/>
          </a:prstGeom>
          <a:ln w="25400">
            <a:solidFill>
              <a:srgbClr val="D295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31E84E1-0E7A-4448-8B33-0E1EDF6FE70F}"/>
              </a:ext>
            </a:extLst>
          </p:cNvPr>
          <p:cNvGrpSpPr/>
          <p:nvPr/>
        </p:nvGrpSpPr>
        <p:grpSpPr>
          <a:xfrm>
            <a:off x="7306046" y="1658052"/>
            <a:ext cx="393844" cy="280461"/>
            <a:chOff x="7188858" y="1683053"/>
            <a:chExt cx="120689" cy="28046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A56272-8B46-4A06-97C0-6E3160487DC3}"/>
                </a:ext>
              </a:extLst>
            </p:cNvPr>
            <p:cNvSpPr/>
            <p:nvPr/>
          </p:nvSpPr>
          <p:spPr>
            <a:xfrm>
              <a:off x="7188858" y="1683053"/>
              <a:ext cx="120689" cy="1091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6D43E9A-70B8-40E4-A8E7-BBF033A7C660}"/>
                </a:ext>
              </a:extLst>
            </p:cNvPr>
            <p:cNvSpPr/>
            <p:nvPr/>
          </p:nvSpPr>
          <p:spPr>
            <a:xfrm>
              <a:off x="7188858" y="1854322"/>
              <a:ext cx="120689" cy="1091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81D0F5-F919-450D-A326-63860047AF2E}"/>
              </a:ext>
            </a:extLst>
          </p:cNvPr>
          <p:cNvGrpSpPr/>
          <p:nvPr/>
        </p:nvGrpSpPr>
        <p:grpSpPr>
          <a:xfrm>
            <a:off x="7306046" y="2907766"/>
            <a:ext cx="393844" cy="280461"/>
            <a:chOff x="7188858" y="1683053"/>
            <a:chExt cx="120689" cy="2804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79C87C-8C5E-47D0-B8BC-EC041871015B}"/>
                </a:ext>
              </a:extLst>
            </p:cNvPr>
            <p:cNvSpPr/>
            <p:nvPr/>
          </p:nvSpPr>
          <p:spPr>
            <a:xfrm>
              <a:off x="7188858" y="1683053"/>
              <a:ext cx="120689" cy="1091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09EF9BB-F736-419A-AFB5-FC1AED6436D0}"/>
                </a:ext>
              </a:extLst>
            </p:cNvPr>
            <p:cNvSpPr/>
            <p:nvPr/>
          </p:nvSpPr>
          <p:spPr>
            <a:xfrm>
              <a:off x="7188858" y="1854322"/>
              <a:ext cx="120689" cy="1091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67F84E1-A387-451D-9DDC-BA2CA447A34E}"/>
              </a:ext>
            </a:extLst>
          </p:cNvPr>
          <p:cNvSpPr/>
          <p:nvPr/>
        </p:nvSpPr>
        <p:spPr>
          <a:xfrm>
            <a:off x="6201496" y="4105275"/>
            <a:ext cx="4288044" cy="2683678"/>
          </a:xfrm>
          <a:prstGeom prst="rect">
            <a:avLst/>
          </a:prstGeom>
          <a:noFill/>
          <a:ln w="57150">
            <a:solidFill>
              <a:srgbClr val="365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8874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/>
      <p:bldP spid="23" grpId="0"/>
      <p:bldP spid="24" grpId="0"/>
      <p:bldP spid="25" grpId="0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Izbrane</a:t>
            </a:r>
            <a:r>
              <a:rPr lang="en-GB" b="1"/>
              <a:t> </a:t>
            </a:r>
            <a:r>
              <a:rPr lang="en-GB" b="1" err="1"/>
              <a:t>metode</a:t>
            </a:r>
            <a:r>
              <a:rPr lang="en-GB" b="1"/>
              <a:t> </a:t>
            </a:r>
            <a:r>
              <a:rPr lang="en-GB" b="1" err="1"/>
              <a:t>neodvisne</a:t>
            </a:r>
            <a:r>
              <a:rPr lang="en-GB" b="1"/>
              <a:t> od </a:t>
            </a:r>
            <a:r>
              <a:rPr lang="en-GB" b="1" err="1"/>
              <a:t>gojenja</a:t>
            </a:r>
            <a:endParaRPr lang="sl-SI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76E6-D29E-474A-B838-275B198B9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1" err="1"/>
              <a:t>Sekvenciranje</a:t>
            </a:r>
            <a:r>
              <a:rPr lang="en-GB" sz="1800" b="1"/>
              <a:t> </a:t>
            </a:r>
            <a:r>
              <a:rPr lang="en-GB" sz="1800" b="1" err="1"/>
              <a:t>pomnožkov</a:t>
            </a:r>
            <a:r>
              <a:rPr lang="en-GB" sz="1800" b="1"/>
              <a:t> (“amplicon sequencing”, “metabarcoding”, “</a:t>
            </a:r>
            <a:r>
              <a:rPr lang="en-GB" sz="1800" b="1" err="1"/>
              <a:t>metagenetics</a:t>
            </a:r>
            <a:r>
              <a:rPr lang="en-GB" sz="1800" b="1"/>
              <a:t>”, …)</a:t>
            </a:r>
            <a:endParaRPr lang="en-GB" sz="1400" b="1"/>
          </a:p>
          <a:p>
            <a:pPr lvl="1"/>
            <a:r>
              <a:rPr lang="en-GB" sz="1400" err="1"/>
              <a:t>Odvisno</a:t>
            </a:r>
            <a:r>
              <a:rPr lang="en-GB" sz="1400"/>
              <a:t> od PCR, </a:t>
            </a:r>
            <a:r>
              <a:rPr lang="en-GB" sz="1400" err="1"/>
              <a:t>relativno</a:t>
            </a:r>
            <a:r>
              <a:rPr lang="en-GB" sz="1400"/>
              <a:t> </a:t>
            </a:r>
            <a:r>
              <a:rPr lang="en-GB" sz="1400" err="1"/>
              <a:t>enostavno</a:t>
            </a:r>
            <a:r>
              <a:rPr lang="en-GB" sz="1400"/>
              <a:t>, a </a:t>
            </a:r>
            <a:r>
              <a:rPr lang="en-GB" sz="1400" err="1"/>
              <a:t>taksonomska</a:t>
            </a:r>
            <a:r>
              <a:rPr lang="en-GB" sz="1400"/>
              <a:t> </a:t>
            </a:r>
            <a:r>
              <a:rPr lang="en-GB" sz="1400" err="1"/>
              <a:t>ločljivost</a:t>
            </a:r>
            <a:r>
              <a:rPr lang="en-GB" sz="1400"/>
              <a:t> je </a:t>
            </a:r>
            <a:r>
              <a:rPr lang="en-GB" sz="1400" err="1"/>
              <a:t>bolj</a:t>
            </a:r>
            <a:r>
              <a:rPr lang="en-GB" sz="1400"/>
              <a:t> </a:t>
            </a:r>
            <a:r>
              <a:rPr lang="en-GB" sz="1400" err="1"/>
              <a:t>omejena</a:t>
            </a:r>
            <a:endParaRPr lang="en-GB" sz="1400"/>
          </a:p>
          <a:p>
            <a:r>
              <a:rPr lang="en-GB" sz="1800" b="1" err="1"/>
              <a:t>Metagenomika</a:t>
            </a:r>
            <a:r>
              <a:rPr lang="en-GB" sz="1800" b="1"/>
              <a:t> (“metagenomics”, “shotgun metagenomics”)</a:t>
            </a:r>
          </a:p>
          <a:p>
            <a:pPr lvl="1"/>
            <a:r>
              <a:rPr lang="en-GB" sz="1400"/>
              <a:t>Sekvenciranje </a:t>
            </a:r>
            <a:r>
              <a:rPr lang="en-GB" sz="1400" err="1"/>
              <a:t>brez</a:t>
            </a:r>
            <a:r>
              <a:rPr lang="en-GB" sz="1400"/>
              <a:t> </a:t>
            </a:r>
            <a:r>
              <a:rPr lang="en-GB" sz="1400" err="1"/>
              <a:t>diskriminacije</a:t>
            </a:r>
            <a:r>
              <a:rPr lang="en-GB" sz="1400"/>
              <a:t>, </a:t>
            </a:r>
            <a:r>
              <a:rPr lang="en-GB" sz="1400" err="1"/>
              <a:t>analiza</a:t>
            </a:r>
            <a:r>
              <a:rPr lang="en-GB" sz="1400"/>
              <a:t> </a:t>
            </a:r>
            <a:r>
              <a:rPr lang="en-GB" sz="1400" err="1"/>
              <a:t>nekoliko</a:t>
            </a:r>
            <a:r>
              <a:rPr lang="en-GB" sz="1400"/>
              <a:t> </a:t>
            </a:r>
            <a:r>
              <a:rPr lang="en-GB" sz="1400" err="1"/>
              <a:t>bolj</a:t>
            </a:r>
            <a:r>
              <a:rPr lang="en-GB" sz="1400"/>
              <a:t> </a:t>
            </a:r>
            <a:r>
              <a:rPr lang="en-GB" sz="1400" err="1"/>
              <a:t>težavna</a:t>
            </a:r>
            <a:r>
              <a:rPr lang="en-GB" sz="1400"/>
              <a:t>, a </a:t>
            </a:r>
            <a:r>
              <a:rPr lang="en-GB" sz="1400" err="1"/>
              <a:t>taksonomska</a:t>
            </a:r>
            <a:r>
              <a:rPr lang="en-GB" sz="1400"/>
              <a:t> </a:t>
            </a:r>
            <a:r>
              <a:rPr lang="en-GB" sz="1400" err="1"/>
              <a:t>ločljivost</a:t>
            </a:r>
            <a:r>
              <a:rPr lang="en-GB" sz="1400"/>
              <a:t> je </a:t>
            </a:r>
            <a:r>
              <a:rPr lang="en-GB" sz="1400" err="1"/>
              <a:t>višja</a:t>
            </a:r>
            <a:r>
              <a:rPr lang="en-GB" sz="1400"/>
              <a:t>; + POTENCIALNE </a:t>
            </a:r>
            <a:r>
              <a:rPr lang="en-GB" sz="1400" err="1"/>
              <a:t>funkcije</a:t>
            </a:r>
            <a:endParaRPr lang="en-GB" sz="1400"/>
          </a:p>
          <a:p>
            <a:r>
              <a:rPr lang="en-GB" sz="1800" b="1" err="1"/>
              <a:t>Metatranskriptomika</a:t>
            </a:r>
            <a:endParaRPr lang="en-GB" sz="1400" b="1"/>
          </a:p>
          <a:p>
            <a:pPr lvl="1"/>
            <a:r>
              <a:rPr lang="en-GB" sz="1400"/>
              <a:t>Sekvenciranje cDNA </a:t>
            </a:r>
            <a:r>
              <a:rPr lang="en-GB" sz="1400" err="1"/>
              <a:t>narejene</a:t>
            </a:r>
            <a:r>
              <a:rPr lang="en-GB" sz="1400"/>
              <a:t> </a:t>
            </a:r>
            <a:r>
              <a:rPr lang="en-GB" sz="1400" err="1"/>
              <a:t>iz</a:t>
            </a:r>
            <a:r>
              <a:rPr lang="en-GB" sz="1400"/>
              <a:t> (m)RNA, </a:t>
            </a:r>
            <a:r>
              <a:rPr lang="en-GB" sz="1400" err="1"/>
              <a:t>izvedba</a:t>
            </a:r>
            <a:r>
              <a:rPr lang="en-GB" sz="1400"/>
              <a:t> </a:t>
            </a:r>
            <a:r>
              <a:rPr lang="en-GB" sz="1400" err="1"/>
              <a:t>bolj</a:t>
            </a:r>
            <a:r>
              <a:rPr lang="en-GB" sz="1400"/>
              <a:t> </a:t>
            </a:r>
            <a:r>
              <a:rPr lang="en-GB" sz="1400" err="1"/>
              <a:t>problematično</a:t>
            </a:r>
            <a:r>
              <a:rPr lang="en-GB" sz="1400"/>
              <a:t>; + DEJANSKO </a:t>
            </a:r>
            <a:r>
              <a:rPr lang="en-GB" sz="1400" err="1"/>
              <a:t>izraženi</a:t>
            </a:r>
            <a:r>
              <a:rPr lang="en-GB" sz="1400"/>
              <a:t> </a:t>
            </a:r>
            <a:r>
              <a:rPr lang="en-GB" sz="1400" err="1"/>
              <a:t>geni</a:t>
            </a:r>
            <a:r>
              <a:rPr lang="en-GB" sz="1400"/>
              <a:t>, a </a:t>
            </a:r>
            <a:r>
              <a:rPr lang="en-GB" sz="1400" err="1"/>
              <a:t>samo</a:t>
            </a:r>
            <a:r>
              <a:rPr lang="en-GB" sz="1400"/>
              <a:t> od </a:t>
            </a:r>
            <a:r>
              <a:rPr lang="en-GB" sz="1400" err="1"/>
              <a:t>najbolj</a:t>
            </a:r>
            <a:r>
              <a:rPr lang="en-GB" sz="1400"/>
              <a:t> </a:t>
            </a:r>
            <a:r>
              <a:rPr lang="en-GB" sz="1400" err="1"/>
              <a:t>pogostih</a:t>
            </a:r>
            <a:r>
              <a:rPr lang="en-GB" sz="1400"/>
              <a:t> in </a:t>
            </a:r>
            <a:r>
              <a:rPr lang="en-GB" sz="1400" err="1"/>
              <a:t>najbolj</a:t>
            </a:r>
            <a:r>
              <a:rPr lang="en-GB" sz="1400"/>
              <a:t> </a:t>
            </a:r>
            <a:r>
              <a:rPr lang="en-GB" sz="1400" err="1"/>
              <a:t>transkripcijsko</a:t>
            </a:r>
            <a:r>
              <a:rPr lang="en-GB" sz="1400"/>
              <a:t> </a:t>
            </a:r>
            <a:r>
              <a:rPr lang="en-GB" sz="1400" err="1"/>
              <a:t>aktivnih</a:t>
            </a:r>
            <a:r>
              <a:rPr lang="en-GB" sz="1400"/>
              <a:t> </a:t>
            </a:r>
            <a:r>
              <a:rPr lang="en-GB" sz="1400" err="1"/>
              <a:t>mikroorganizmov</a:t>
            </a:r>
            <a:endParaRPr lang="en-GB" sz="1400"/>
          </a:p>
          <a:p>
            <a:pPr lvl="1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23100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Metagenomika - </a:t>
            </a:r>
            <a:r>
              <a:rPr lang="en-GB" b="1" err="1"/>
              <a:t>pridobivanje</a:t>
            </a:r>
            <a:r>
              <a:rPr lang="en-GB" b="1"/>
              <a:t> </a:t>
            </a:r>
            <a:r>
              <a:rPr lang="en-GB" b="1" err="1"/>
              <a:t>podatkov</a:t>
            </a:r>
            <a:endParaRPr lang="sl-SI" b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E516F6-F8F7-45C1-AF3B-77E5AC03D485}"/>
              </a:ext>
            </a:extLst>
          </p:cNvPr>
          <p:cNvGrpSpPr/>
          <p:nvPr/>
        </p:nvGrpSpPr>
        <p:grpSpPr>
          <a:xfrm>
            <a:off x="1784453" y="1525837"/>
            <a:ext cx="588223" cy="1235285"/>
            <a:chOff x="1825836" y="1531451"/>
            <a:chExt cx="826511" cy="174133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D5B7FA-20F6-4EAD-AF3C-6574C4B78BD0}"/>
                </a:ext>
              </a:extLst>
            </p:cNvPr>
            <p:cNvSpPr/>
            <p:nvPr/>
          </p:nvSpPr>
          <p:spPr>
            <a:xfrm rot="18700879">
              <a:off x="1320928" y="2036359"/>
              <a:ext cx="1741336" cy="7315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E5266239-F45E-4DB5-9402-09E89EC1E1A4}"/>
                </a:ext>
              </a:extLst>
            </p:cNvPr>
            <p:cNvSpPr/>
            <p:nvPr/>
          </p:nvSpPr>
          <p:spPr>
            <a:xfrm>
              <a:off x="2373799" y="1947763"/>
              <a:ext cx="278548" cy="278548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0A5C06-342E-4105-8CF0-6F373C74ED5E}"/>
              </a:ext>
            </a:extLst>
          </p:cNvPr>
          <p:cNvGrpSpPr/>
          <p:nvPr/>
        </p:nvGrpSpPr>
        <p:grpSpPr>
          <a:xfrm>
            <a:off x="397767" y="1580562"/>
            <a:ext cx="1043295" cy="1015709"/>
            <a:chOff x="447324" y="1418319"/>
            <a:chExt cx="1238444" cy="123528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A71FE5-8BD1-4B0D-80A4-8578E46119B4}"/>
                </a:ext>
              </a:extLst>
            </p:cNvPr>
            <p:cNvSpPr/>
            <p:nvPr/>
          </p:nvSpPr>
          <p:spPr>
            <a:xfrm>
              <a:off x="447324" y="1418319"/>
              <a:ext cx="1238444" cy="12352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09643929-2F2D-42F7-A1C2-8C31EB9EE703}"/>
                </a:ext>
              </a:extLst>
            </p:cNvPr>
            <p:cNvSpPr/>
            <p:nvPr/>
          </p:nvSpPr>
          <p:spPr>
            <a:xfrm>
              <a:off x="1066546" y="1773925"/>
              <a:ext cx="505828" cy="505828"/>
            </a:xfrm>
            <a:prstGeom prst="ellipse">
              <a:avLst/>
            </a:prstGeom>
            <a:noFill/>
            <a:ln w="3810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2C5E5-2D22-4FCF-84B8-CDAAC609EE45}"/>
              </a:ext>
            </a:extLst>
          </p:cNvPr>
          <p:cNvGrpSpPr/>
          <p:nvPr/>
        </p:nvGrpSpPr>
        <p:grpSpPr>
          <a:xfrm>
            <a:off x="32058" y="2562199"/>
            <a:ext cx="652007" cy="969145"/>
            <a:chOff x="200189" y="2761202"/>
            <a:chExt cx="992507" cy="12352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A1857-E034-459B-97E8-FFD883D1D814}"/>
                </a:ext>
              </a:extLst>
            </p:cNvPr>
            <p:cNvSpPr/>
            <p:nvPr/>
          </p:nvSpPr>
          <p:spPr>
            <a:xfrm>
              <a:off x="200189" y="2761202"/>
              <a:ext cx="992507" cy="12352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DF45B8D6-A7CA-43FC-B3EF-15119C46D9D1}"/>
                </a:ext>
              </a:extLst>
            </p:cNvPr>
            <p:cNvSpPr/>
            <p:nvPr/>
          </p:nvSpPr>
          <p:spPr>
            <a:xfrm>
              <a:off x="511178" y="3044159"/>
              <a:ext cx="423863" cy="423863"/>
            </a:xfrm>
            <a:prstGeom prst="ellipse">
              <a:avLst/>
            </a:prstGeom>
            <a:noFill/>
            <a:ln w="3810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35802-4D5F-4FE2-89CD-23704325B4C6}"/>
              </a:ext>
            </a:extLst>
          </p:cNvPr>
          <p:cNvGrpSpPr/>
          <p:nvPr/>
        </p:nvGrpSpPr>
        <p:grpSpPr>
          <a:xfrm>
            <a:off x="684065" y="2213666"/>
            <a:ext cx="644346" cy="1666209"/>
            <a:chOff x="2857146" y="3365769"/>
            <a:chExt cx="731520" cy="174133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9DDE7A-3684-4343-A809-ED501FB51CFF}"/>
                </a:ext>
              </a:extLst>
            </p:cNvPr>
            <p:cNvSpPr/>
            <p:nvPr/>
          </p:nvSpPr>
          <p:spPr>
            <a:xfrm rot="14534800">
              <a:off x="2352238" y="3870677"/>
              <a:ext cx="1741336" cy="731520"/>
            </a:xfrm>
            <a:prstGeom prst="roundRect">
              <a:avLst>
                <a:gd name="adj" fmla="val 50000"/>
              </a:avLst>
            </a:prstGeom>
            <a:solidFill>
              <a:srgbClr val="B87AB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995BF2A-ECF9-4C6F-8BE6-F4FF6147D0BB}"/>
                </a:ext>
              </a:extLst>
            </p:cNvPr>
            <p:cNvSpPr/>
            <p:nvPr/>
          </p:nvSpPr>
          <p:spPr>
            <a:xfrm>
              <a:off x="3043749" y="4063528"/>
              <a:ext cx="345818" cy="345818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1BDC9-8C0A-40A6-9E12-F8CF89AFC88B}"/>
              </a:ext>
            </a:extLst>
          </p:cNvPr>
          <p:cNvGrpSpPr/>
          <p:nvPr/>
        </p:nvGrpSpPr>
        <p:grpSpPr>
          <a:xfrm>
            <a:off x="1308597" y="2191079"/>
            <a:ext cx="1595022" cy="1698660"/>
            <a:chOff x="1420325" y="2465177"/>
            <a:chExt cx="1595022" cy="16986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B6CE2BF-2773-4024-B141-FCF538846574}"/>
                </a:ext>
              </a:extLst>
            </p:cNvPr>
            <p:cNvSpPr/>
            <p:nvPr/>
          </p:nvSpPr>
          <p:spPr>
            <a:xfrm rot="19741760">
              <a:off x="1420325" y="3643219"/>
              <a:ext cx="1235285" cy="52061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85BFD3-451B-4CDE-A736-859795E22EF6}"/>
                </a:ext>
              </a:extLst>
            </p:cNvPr>
            <p:cNvGrpSpPr/>
            <p:nvPr/>
          </p:nvGrpSpPr>
          <p:grpSpPr>
            <a:xfrm>
              <a:off x="2131293" y="2465177"/>
              <a:ext cx="884054" cy="1438351"/>
              <a:chOff x="2131293" y="2465177"/>
              <a:chExt cx="884054" cy="143835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8E6580D-247F-4F51-9856-4A1A8183E516}"/>
                  </a:ext>
                </a:extLst>
              </p:cNvPr>
              <p:cNvSpPr/>
              <p:nvPr/>
            </p:nvSpPr>
            <p:spPr>
              <a:xfrm rot="17606039">
                <a:off x="2137395" y="2822511"/>
                <a:ext cx="1235285" cy="520618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l-SI"/>
              </a:p>
            </p:txBody>
          </p:sp>
          <p:sp>
            <p:nvSpPr>
              <p:cNvPr id="26" name="Oval 18">
                <a:extLst>
                  <a:ext uri="{FF2B5EF4-FFF2-40B4-BE49-F238E27FC236}">
                    <a16:creationId xmlns:a16="http://schemas.microsoft.com/office/drawing/2014/main" id="{721F2086-BCB7-42C5-8315-AB6C61A2891F}"/>
                  </a:ext>
                </a:extLst>
              </p:cNvPr>
              <p:cNvSpPr/>
              <p:nvPr/>
            </p:nvSpPr>
            <p:spPr>
              <a:xfrm>
                <a:off x="2131293" y="3624980"/>
                <a:ext cx="278548" cy="2785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" name="Oval 18">
                <a:extLst>
                  <a:ext uri="{FF2B5EF4-FFF2-40B4-BE49-F238E27FC236}">
                    <a16:creationId xmlns:a16="http://schemas.microsoft.com/office/drawing/2014/main" id="{64ECC0EE-1D1F-4312-AD15-0DF4A75EEE55}"/>
                  </a:ext>
                </a:extLst>
              </p:cNvPr>
              <p:cNvSpPr/>
              <p:nvPr/>
            </p:nvSpPr>
            <p:spPr>
              <a:xfrm>
                <a:off x="2729249" y="2715159"/>
                <a:ext cx="278548" cy="2785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FCE897-D7DA-41DF-A537-0093112E224C}"/>
              </a:ext>
            </a:extLst>
          </p:cNvPr>
          <p:cNvGrpSpPr/>
          <p:nvPr/>
        </p:nvGrpSpPr>
        <p:grpSpPr>
          <a:xfrm>
            <a:off x="1222238" y="2389139"/>
            <a:ext cx="1043295" cy="1015709"/>
            <a:chOff x="1439625" y="2834650"/>
            <a:chExt cx="1043295" cy="10157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5D93A0-9B7C-4510-8134-7B3CA47472B1}"/>
                </a:ext>
              </a:extLst>
            </p:cNvPr>
            <p:cNvSpPr/>
            <p:nvPr/>
          </p:nvSpPr>
          <p:spPr>
            <a:xfrm>
              <a:off x="1439625" y="2834650"/>
              <a:ext cx="1043295" cy="101570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236C61EF-B587-4357-839D-B8CD2DBD2D97}"/>
                </a:ext>
              </a:extLst>
            </p:cNvPr>
            <p:cNvSpPr/>
            <p:nvPr/>
          </p:nvSpPr>
          <p:spPr>
            <a:xfrm>
              <a:off x="1977677" y="3156447"/>
              <a:ext cx="345818" cy="345818"/>
            </a:xfrm>
            <a:prstGeom prst="ellipse">
              <a:avLst/>
            </a:prstGeom>
            <a:noFill/>
            <a:ln w="38100">
              <a:solidFill>
                <a:srgbClr val="A9D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" name="Arrow: Right 6">
            <a:extLst>
              <a:ext uri="{FF2B5EF4-FFF2-40B4-BE49-F238E27FC236}">
                <a16:creationId xmlns:a16="http://schemas.microsoft.com/office/drawing/2014/main" id="{C3555D36-1129-40AF-AA4E-BA2A9F4BC161}"/>
              </a:ext>
            </a:extLst>
          </p:cNvPr>
          <p:cNvSpPr/>
          <p:nvPr/>
        </p:nvSpPr>
        <p:spPr>
          <a:xfrm>
            <a:off x="3248057" y="2500142"/>
            <a:ext cx="1675372" cy="3614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B13086F2-5296-4C5C-A6F7-805CFD4C98E2}"/>
              </a:ext>
            </a:extLst>
          </p:cNvPr>
          <p:cNvSpPr/>
          <p:nvPr/>
        </p:nvSpPr>
        <p:spPr>
          <a:xfrm>
            <a:off x="3267054" y="2171497"/>
            <a:ext cx="1518219" cy="328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pc="-1" err="1">
                <a:solidFill>
                  <a:srgbClr val="000000"/>
                </a:solidFill>
                <a:latin typeface="Calibri"/>
                <a:ea typeface="DejaVu Sans"/>
              </a:rPr>
              <a:t>Ekstrakcija</a:t>
            </a:r>
            <a:r>
              <a:rPr lang="en-US" sz="1600" b="1" spc="-1">
                <a:solidFill>
                  <a:srgbClr val="000000"/>
                </a:solidFill>
                <a:latin typeface="Calibri"/>
                <a:ea typeface="DejaVu Sans"/>
              </a:rPr>
              <a:t> DNA</a:t>
            </a:r>
            <a:endParaRPr lang="en-GB" sz="1600" spc="-1">
              <a:latin typeface="Arial"/>
            </a:endParaRPr>
          </a:p>
        </p:txBody>
      </p:sp>
      <p:sp>
        <p:nvSpPr>
          <p:cNvPr id="35" name="Explosion: 14 Points 34">
            <a:extLst>
              <a:ext uri="{FF2B5EF4-FFF2-40B4-BE49-F238E27FC236}">
                <a16:creationId xmlns:a16="http://schemas.microsoft.com/office/drawing/2014/main" id="{23E95AD5-C57E-406F-9E58-CF3819E0D9E6}"/>
              </a:ext>
            </a:extLst>
          </p:cNvPr>
          <p:cNvSpPr/>
          <p:nvPr/>
        </p:nvSpPr>
        <p:spPr>
          <a:xfrm>
            <a:off x="3145770" y="2881321"/>
            <a:ext cx="1760786" cy="1097483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20CE1456-1C0F-44FC-8D32-539821E766EC}"/>
              </a:ext>
            </a:extLst>
          </p:cNvPr>
          <p:cNvSpPr/>
          <p:nvPr/>
        </p:nvSpPr>
        <p:spPr>
          <a:xfrm rot="20075801">
            <a:off x="3391180" y="3081679"/>
            <a:ext cx="1518219" cy="451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1" err="1">
                <a:solidFill>
                  <a:srgbClr val="C00000"/>
                </a:solidFill>
                <a:latin typeface="Avenir Heavy"/>
              </a:rPr>
              <a:t>Pristranskost</a:t>
            </a:r>
            <a:r>
              <a:rPr lang="en-GB" sz="1200" b="1">
                <a:solidFill>
                  <a:srgbClr val="C00000"/>
                </a:solidFill>
                <a:latin typeface="Avenir Heavy"/>
              </a:rPr>
              <a:t> </a:t>
            </a:r>
            <a:r>
              <a:rPr lang="en-GB" sz="1200" b="1" err="1">
                <a:solidFill>
                  <a:srgbClr val="C00000"/>
                </a:solidFill>
                <a:latin typeface="Avenir Heavy"/>
              </a:rPr>
              <a:t>ekstrakcije</a:t>
            </a:r>
            <a:r>
              <a:rPr lang="en-GB" sz="1200" b="1">
                <a:solidFill>
                  <a:srgbClr val="C00000"/>
                </a:solidFill>
                <a:latin typeface="Avenir Heavy"/>
              </a:rPr>
              <a:t> DNA</a:t>
            </a:r>
            <a:endParaRPr lang="en-GB" sz="1200" spc="-1">
              <a:latin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0701A0-2AC7-49BF-8629-304548422C92}"/>
              </a:ext>
            </a:extLst>
          </p:cNvPr>
          <p:cNvGrpSpPr/>
          <p:nvPr/>
        </p:nvGrpSpPr>
        <p:grpSpPr>
          <a:xfrm>
            <a:off x="5328912" y="2126345"/>
            <a:ext cx="1115292" cy="1048825"/>
            <a:chOff x="5656695" y="1962068"/>
            <a:chExt cx="1115292" cy="1048825"/>
          </a:xfrm>
        </p:grpSpPr>
        <p:sp>
          <p:nvSpPr>
            <p:cNvPr id="37" name="Straight Connector 7">
              <a:extLst>
                <a:ext uri="{FF2B5EF4-FFF2-40B4-BE49-F238E27FC236}">
                  <a16:creationId xmlns:a16="http://schemas.microsoft.com/office/drawing/2014/main" id="{F0EC2E46-BC7F-4AA9-AB37-A45865034560}"/>
                </a:ext>
              </a:extLst>
            </p:cNvPr>
            <p:cNvSpPr/>
            <p:nvPr/>
          </p:nvSpPr>
          <p:spPr>
            <a:xfrm>
              <a:off x="5656695" y="2054725"/>
              <a:ext cx="198620" cy="52380"/>
            </a:xfrm>
            <a:prstGeom prst="line">
              <a:avLst/>
            </a:prstGeom>
            <a:ln w="38100">
              <a:solidFill>
                <a:srgbClr val="B4C7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" name="Straight Connector 8">
              <a:extLst>
                <a:ext uri="{FF2B5EF4-FFF2-40B4-BE49-F238E27FC236}">
                  <a16:creationId xmlns:a16="http://schemas.microsoft.com/office/drawing/2014/main" id="{94CF3492-AC2F-491C-AE22-91CCD91313F8}"/>
                </a:ext>
              </a:extLst>
            </p:cNvPr>
            <p:cNvSpPr/>
            <p:nvPr/>
          </p:nvSpPr>
          <p:spPr>
            <a:xfrm>
              <a:off x="6099604" y="2801067"/>
              <a:ext cx="346144" cy="327"/>
            </a:xfrm>
            <a:prstGeom prst="line">
              <a:avLst/>
            </a:prstGeom>
            <a:ln w="38100">
              <a:solidFill>
                <a:srgbClr val="A9D1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" name="Straight Connector 9">
              <a:extLst>
                <a:ext uri="{FF2B5EF4-FFF2-40B4-BE49-F238E27FC236}">
                  <a16:creationId xmlns:a16="http://schemas.microsoft.com/office/drawing/2014/main" id="{18650C88-6926-44E1-900F-B51834E7D7BA}"/>
                </a:ext>
              </a:extLst>
            </p:cNvPr>
            <p:cNvSpPr/>
            <p:nvPr/>
          </p:nvSpPr>
          <p:spPr>
            <a:xfrm flipV="1">
              <a:off x="5694247" y="2538638"/>
              <a:ext cx="322137" cy="54559"/>
            </a:xfrm>
            <a:prstGeom prst="line">
              <a:avLst/>
            </a:prstGeom>
            <a:ln w="38100">
              <a:solidFill>
                <a:srgbClr val="FFD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Straight Connector 10">
              <a:extLst>
                <a:ext uri="{FF2B5EF4-FFF2-40B4-BE49-F238E27FC236}">
                  <a16:creationId xmlns:a16="http://schemas.microsoft.com/office/drawing/2014/main" id="{9D7D3CA4-7B57-492D-9F18-0D3734B252B6}"/>
                </a:ext>
              </a:extLst>
            </p:cNvPr>
            <p:cNvSpPr/>
            <p:nvPr/>
          </p:nvSpPr>
          <p:spPr>
            <a:xfrm flipV="1">
              <a:off x="5694248" y="2326439"/>
              <a:ext cx="247526" cy="1142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" name="Straight Connector 11">
              <a:extLst>
                <a:ext uri="{FF2B5EF4-FFF2-40B4-BE49-F238E27FC236}">
                  <a16:creationId xmlns:a16="http://schemas.microsoft.com/office/drawing/2014/main" id="{71C763C3-6CC0-4559-8493-29C5FE7EE3D9}"/>
                </a:ext>
              </a:extLst>
            </p:cNvPr>
            <p:cNvSpPr/>
            <p:nvPr/>
          </p:nvSpPr>
          <p:spPr>
            <a:xfrm>
              <a:off x="6022104" y="3010566"/>
              <a:ext cx="346144" cy="3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" name="Straight Connector 12">
              <a:extLst>
                <a:ext uri="{FF2B5EF4-FFF2-40B4-BE49-F238E27FC236}">
                  <a16:creationId xmlns:a16="http://schemas.microsoft.com/office/drawing/2014/main" id="{02C00685-4414-42BF-AE57-A6CD4C8D98F7}"/>
                </a:ext>
              </a:extLst>
            </p:cNvPr>
            <p:cNvSpPr/>
            <p:nvPr/>
          </p:nvSpPr>
          <p:spPr>
            <a:xfrm>
              <a:off x="5739964" y="2896599"/>
              <a:ext cx="346144" cy="327"/>
            </a:xfrm>
            <a:prstGeom prst="line">
              <a:avLst/>
            </a:prstGeom>
            <a:ln w="381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Straight Connector 9">
              <a:extLst>
                <a:ext uri="{FF2B5EF4-FFF2-40B4-BE49-F238E27FC236}">
                  <a16:creationId xmlns:a16="http://schemas.microsoft.com/office/drawing/2014/main" id="{2347AEDD-6671-47BB-ADB2-C6720D9EF220}"/>
                </a:ext>
              </a:extLst>
            </p:cNvPr>
            <p:cNvSpPr/>
            <p:nvPr/>
          </p:nvSpPr>
          <p:spPr>
            <a:xfrm>
              <a:off x="6135435" y="2593197"/>
              <a:ext cx="304963" cy="0"/>
            </a:xfrm>
            <a:prstGeom prst="line">
              <a:avLst/>
            </a:prstGeom>
            <a:ln w="38100">
              <a:solidFill>
                <a:srgbClr val="FFD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Straight Connector 10">
              <a:extLst>
                <a:ext uri="{FF2B5EF4-FFF2-40B4-BE49-F238E27FC236}">
                  <a16:creationId xmlns:a16="http://schemas.microsoft.com/office/drawing/2014/main" id="{0603F44E-FB1A-4980-BDB7-065D6CC236B2}"/>
                </a:ext>
              </a:extLst>
            </p:cNvPr>
            <p:cNvSpPr/>
            <p:nvPr/>
          </p:nvSpPr>
          <p:spPr>
            <a:xfrm flipV="1">
              <a:off x="6022104" y="1962068"/>
              <a:ext cx="247526" cy="2666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Straight Connector 10">
              <a:extLst>
                <a:ext uri="{FF2B5EF4-FFF2-40B4-BE49-F238E27FC236}">
                  <a16:creationId xmlns:a16="http://schemas.microsoft.com/office/drawing/2014/main" id="{983F5EF5-9845-4A38-A3E9-16AE70713512}"/>
                </a:ext>
              </a:extLst>
            </p:cNvPr>
            <p:cNvSpPr/>
            <p:nvPr/>
          </p:nvSpPr>
          <p:spPr>
            <a:xfrm>
              <a:off x="6120880" y="2291215"/>
              <a:ext cx="304963" cy="1847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Straight Connector 8">
              <a:extLst>
                <a:ext uri="{FF2B5EF4-FFF2-40B4-BE49-F238E27FC236}">
                  <a16:creationId xmlns:a16="http://schemas.microsoft.com/office/drawing/2014/main" id="{4AFBE664-64FA-44CA-A23E-80731636C9C7}"/>
                </a:ext>
              </a:extLst>
            </p:cNvPr>
            <p:cNvSpPr/>
            <p:nvPr/>
          </p:nvSpPr>
          <p:spPr>
            <a:xfrm flipV="1">
              <a:off x="6343407" y="2646189"/>
              <a:ext cx="274075" cy="73420"/>
            </a:xfrm>
            <a:prstGeom prst="line">
              <a:avLst/>
            </a:prstGeom>
            <a:ln w="38100">
              <a:solidFill>
                <a:srgbClr val="A9D1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Straight Connector 9">
              <a:extLst>
                <a:ext uri="{FF2B5EF4-FFF2-40B4-BE49-F238E27FC236}">
                  <a16:creationId xmlns:a16="http://schemas.microsoft.com/office/drawing/2014/main" id="{8833DACD-D5B7-43D1-9809-F8EC3ECD8D7D}"/>
                </a:ext>
              </a:extLst>
            </p:cNvPr>
            <p:cNvSpPr/>
            <p:nvPr/>
          </p:nvSpPr>
          <p:spPr>
            <a:xfrm flipV="1">
              <a:off x="5846647" y="2691038"/>
              <a:ext cx="322137" cy="54559"/>
            </a:xfrm>
            <a:prstGeom prst="line">
              <a:avLst/>
            </a:prstGeom>
            <a:ln w="38100">
              <a:solidFill>
                <a:srgbClr val="FFD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Straight Connector 9">
              <a:extLst>
                <a:ext uri="{FF2B5EF4-FFF2-40B4-BE49-F238E27FC236}">
                  <a16:creationId xmlns:a16="http://schemas.microsoft.com/office/drawing/2014/main" id="{6F6380CD-2311-4942-ACA9-D0D966D1BA26}"/>
                </a:ext>
              </a:extLst>
            </p:cNvPr>
            <p:cNvSpPr/>
            <p:nvPr/>
          </p:nvSpPr>
          <p:spPr>
            <a:xfrm flipV="1">
              <a:off x="6448736" y="2050367"/>
              <a:ext cx="271614" cy="304865"/>
            </a:xfrm>
            <a:prstGeom prst="line">
              <a:avLst/>
            </a:prstGeom>
            <a:ln w="38100">
              <a:solidFill>
                <a:srgbClr val="FFD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" name="Straight Connector 11">
              <a:extLst>
                <a:ext uri="{FF2B5EF4-FFF2-40B4-BE49-F238E27FC236}">
                  <a16:creationId xmlns:a16="http://schemas.microsoft.com/office/drawing/2014/main" id="{EC3FBED8-9F0B-4E0F-AC88-2BF1DF8B177D}"/>
                </a:ext>
              </a:extLst>
            </p:cNvPr>
            <p:cNvSpPr/>
            <p:nvPr/>
          </p:nvSpPr>
          <p:spPr>
            <a:xfrm flipV="1">
              <a:off x="6425843" y="2819747"/>
              <a:ext cx="346144" cy="153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1" name="TextBox 10">
            <a:extLst>
              <a:ext uri="{FF2B5EF4-FFF2-40B4-BE49-F238E27FC236}">
                <a16:creationId xmlns:a16="http://schemas.microsoft.com/office/drawing/2014/main" id="{55C79358-AB17-432E-A63E-8EC2134FAEFF}"/>
              </a:ext>
            </a:extLst>
          </p:cNvPr>
          <p:cNvSpPr/>
          <p:nvPr/>
        </p:nvSpPr>
        <p:spPr>
          <a:xfrm>
            <a:off x="8287035" y="4515728"/>
            <a:ext cx="3037403" cy="328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>
              <a:tabLst>
                <a:tab pos="370315" algn="l"/>
              </a:tabLst>
            </a:pPr>
            <a:r>
              <a:rPr lang="en-GB" sz="1600" b="1" spc="-1">
                <a:solidFill>
                  <a:srgbClr val="000000"/>
                </a:solidFill>
                <a:latin typeface="+mj-lt"/>
                <a:ea typeface="Arial"/>
              </a:rPr>
              <a:t>Sekvenciranje ►►► *.</a:t>
            </a:r>
            <a:r>
              <a:rPr lang="en-GB" sz="1600" b="1" spc="-1" err="1">
                <a:solidFill>
                  <a:srgbClr val="000000"/>
                </a:solidFill>
                <a:latin typeface="+mj-lt"/>
                <a:ea typeface="Arial"/>
              </a:rPr>
              <a:t>fastq</a:t>
            </a:r>
            <a:r>
              <a:rPr lang="en-GB" sz="1600" b="1" spc="-1">
                <a:solidFill>
                  <a:srgbClr val="000000"/>
                </a:solidFill>
                <a:latin typeface="+mj-lt"/>
                <a:ea typeface="Arial"/>
              </a:rPr>
              <a:t> files</a:t>
            </a:r>
            <a:endParaRPr lang="en-GB" sz="1600" spc="-1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CA40381-555E-492E-AE29-B710191A5E87}"/>
              </a:ext>
            </a:extLst>
          </p:cNvPr>
          <p:cNvSpPr/>
          <p:nvPr/>
        </p:nvSpPr>
        <p:spPr>
          <a:xfrm>
            <a:off x="3975652" y="4909309"/>
            <a:ext cx="8138791" cy="10534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spc="-1">
                <a:latin typeface="Courier New"/>
              </a:rPr>
              <a:t>M02542:173:000000000-KL5YG:1:1102:14865:1045 1:N:0:NGTACAGGAA+NAGGTTCTCT CCTACGGGAGGCAGCAGTAGGGAATCTTCCACAATGGGCGAAAGCCTGATGGAGCAACGCCGCGTGGGT...</a:t>
            </a:r>
            <a:endParaRPr lang="en-GB" sz="14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spc="-1">
                <a:latin typeface="Courier New"/>
              </a:rPr>
              <a:t>+ </a:t>
            </a:r>
            <a:endParaRPr lang="en-GB" sz="14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spc="-1">
                <a:latin typeface="Courier New"/>
              </a:rPr>
              <a:t>CCCCCGGGGGGGGGGGGGGGGGGGGGGGGGGGGGGGGGGGGGGGGGGGGGGGGGGGGGGGGGGGGGGGG...</a:t>
            </a:r>
            <a:endParaRPr lang="en-GB" sz="1400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400" spc="-1">
                <a:latin typeface="Courier New"/>
              </a:rPr>
              <a:t>...</a:t>
            </a:r>
            <a:endParaRPr lang="en-GB" sz="1400" spc="-1">
              <a:latin typeface="Arial"/>
            </a:endParaRPr>
          </a:p>
        </p:txBody>
      </p:sp>
      <p:sp>
        <p:nvSpPr>
          <p:cNvPr id="53" name="Arrow: Right 6">
            <a:extLst>
              <a:ext uri="{FF2B5EF4-FFF2-40B4-BE49-F238E27FC236}">
                <a16:creationId xmlns:a16="http://schemas.microsoft.com/office/drawing/2014/main" id="{EF9AD85D-E629-4AFE-96B3-016759F19F7F}"/>
              </a:ext>
            </a:extLst>
          </p:cNvPr>
          <p:cNvSpPr/>
          <p:nvPr/>
        </p:nvSpPr>
        <p:spPr>
          <a:xfrm>
            <a:off x="6843843" y="2493844"/>
            <a:ext cx="1675372" cy="3614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22FEB377-0ED7-425E-A4CF-E2E0DFCBE874}"/>
              </a:ext>
            </a:extLst>
          </p:cNvPr>
          <p:cNvSpPr/>
          <p:nvPr/>
        </p:nvSpPr>
        <p:spPr>
          <a:xfrm>
            <a:off x="6794821" y="2166627"/>
            <a:ext cx="1656375" cy="328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pc="-1" err="1">
                <a:solidFill>
                  <a:srgbClr val="000000"/>
                </a:solidFill>
                <a:latin typeface="Calibri"/>
              </a:rPr>
              <a:t>Priprava</a:t>
            </a:r>
            <a:r>
              <a:rPr lang="en-US" sz="1600" b="1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1" spc="-1" err="1">
                <a:solidFill>
                  <a:srgbClr val="000000"/>
                </a:solidFill>
                <a:latin typeface="Calibri"/>
              </a:rPr>
              <a:t>knjižnice</a:t>
            </a:r>
            <a:endParaRPr lang="en-GB" sz="1600" spc="-1">
              <a:latin typeface="Arial"/>
            </a:endParaRPr>
          </a:p>
        </p:txBody>
      </p:sp>
      <p:sp>
        <p:nvSpPr>
          <p:cNvPr id="55" name="Arrow: Right 6">
            <a:extLst>
              <a:ext uri="{FF2B5EF4-FFF2-40B4-BE49-F238E27FC236}">
                <a16:creationId xmlns:a16="http://schemas.microsoft.com/office/drawing/2014/main" id="{4B146BCA-D49C-47FE-B28B-F64B2A1E7327}"/>
              </a:ext>
            </a:extLst>
          </p:cNvPr>
          <p:cNvSpPr/>
          <p:nvPr/>
        </p:nvSpPr>
        <p:spPr>
          <a:xfrm rot="3277150">
            <a:off x="8335666" y="3364370"/>
            <a:ext cx="1675372" cy="3614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CFE6F28-BEB8-4E51-B7A3-33975862D02A}"/>
              </a:ext>
            </a:extLst>
          </p:cNvPr>
          <p:cNvSpPr/>
          <p:nvPr/>
        </p:nvSpPr>
        <p:spPr>
          <a:xfrm>
            <a:off x="9230790" y="3134595"/>
            <a:ext cx="1656375" cy="3286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pc="-1">
                <a:solidFill>
                  <a:srgbClr val="000000"/>
                </a:solidFill>
                <a:latin typeface="Calibri"/>
              </a:rPr>
              <a:t>Sekvenciranje</a:t>
            </a:r>
            <a:endParaRPr lang="en-GB" sz="1600" spc="-1">
              <a:latin typeface="Arial"/>
            </a:endParaRP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A987C6F7-7AA1-4432-981F-AD9C3F082A64}"/>
              </a:ext>
            </a:extLst>
          </p:cNvPr>
          <p:cNvSpPr/>
          <p:nvPr/>
        </p:nvSpPr>
        <p:spPr>
          <a:xfrm>
            <a:off x="1000734" y="4905936"/>
            <a:ext cx="3037403" cy="9442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8" tIns="40819" rIns="81638" bIns="40819" anchor="t">
            <a:spAutoFit/>
          </a:bodyPr>
          <a:lstStyle/>
          <a:p>
            <a:pPr algn="r">
              <a:tabLst>
                <a:tab pos="370315" algn="l"/>
              </a:tabLst>
            </a:pPr>
            <a:r>
              <a:rPr lang="en-GB" sz="1400" b="1" spc="-1">
                <a:solidFill>
                  <a:srgbClr val="000000"/>
                </a:solidFill>
                <a:latin typeface="+mj-lt"/>
              </a:rPr>
              <a:t>Ime </a:t>
            </a: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odčitka</a:t>
            </a:r>
            <a:endParaRPr lang="en-GB" sz="1400" b="1" spc="-1">
              <a:solidFill>
                <a:srgbClr val="000000"/>
              </a:solidFill>
              <a:latin typeface="+mj-lt"/>
            </a:endParaRPr>
          </a:p>
          <a:p>
            <a:pPr algn="r">
              <a:tabLst>
                <a:tab pos="370315" algn="l"/>
              </a:tabLst>
            </a:pP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Nukleotidno</a:t>
            </a:r>
            <a:r>
              <a:rPr lang="en-GB" sz="1400" b="1" spc="-1">
                <a:solidFill>
                  <a:srgbClr val="000000"/>
                </a:solidFill>
                <a:latin typeface="+mj-lt"/>
              </a:rPr>
              <a:t> </a:t>
            </a: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zaporedje</a:t>
            </a:r>
            <a:r>
              <a:rPr lang="en-GB" sz="1400" b="1" spc="-1">
                <a:solidFill>
                  <a:srgbClr val="000000"/>
                </a:solidFill>
                <a:latin typeface="+mj-lt"/>
              </a:rPr>
              <a:t> </a:t>
            </a: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odčitka</a:t>
            </a:r>
            <a:endParaRPr lang="en-GB" sz="1400" b="1" spc="-1">
              <a:solidFill>
                <a:srgbClr val="000000"/>
              </a:solidFill>
              <a:latin typeface="+mj-lt"/>
            </a:endParaRPr>
          </a:p>
          <a:p>
            <a:pPr algn="r">
              <a:tabLst>
                <a:tab pos="370315" algn="l"/>
              </a:tabLst>
            </a:pPr>
            <a:r>
              <a:rPr lang="en-GB" sz="1400" b="1" spc="-1">
                <a:solidFill>
                  <a:srgbClr val="000000"/>
                </a:solidFill>
                <a:latin typeface="+mj-lt"/>
              </a:rPr>
              <a:t>+</a:t>
            </a:r>
          </a:p>
          <a:p>
            <a:pPr algn="r">
              <a:tabLst>
                <a:tab pos="370315" algn="l"/>
              </a:tabLst>
            </a:pP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Kvaliteta</a:t>
            </a:r>
            <a:r>
              <a:rPr lang="en-GB" sz="1400" b="1" spc="-1">
                <a:solidFill>
                  <a:srgbClr val="000000"/>
                </a:solidFill>
                <a:latin typeface="+mj-lt"/>
              </a:rPr>
              <a:t> </a:t>
            </a:r>
            <a:r>
              <a:rPr lang="en-GB" sz="1400" b="1" spc="-1" err="1">
                <a:solidFill>
                  <a:srgbClr val="000000"/>
                </a:solidFill>
                <a:latin typeface="+mj-lt"/>
              </a:rPr>
              <a:t>odčitka</a:t>
            </a:r>
            <a:endParaRPr lang="en-GB" sz="1400" spc="-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321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Bioinformatska</a:t>
            </a:r>
            <a:r>
              <a:rPr lang="en-GB" b="1"/>
              <a:t> </a:t>
            </a:r>
            <a:r>
              <a:rPr lang="en-GB" b="1" err="1"/>
              <a:t>analiza</a:t>
            </a:r>
            <a:r>
              <a:rPr lang="en-GB" b="1"/>
              <a:t> </a:t>
            </a:r>
            <a:r>
              <a:rPr lang="en-GB" b="1" err="1"/>
              <a:t>metagenomskih</a:t>
            </a:r>
            <a:r>
              <a:rPr lang="en-GB" b="1"/>
              <a:t> </a:t>
            </a:r>
            <a:r>
              <a:rPr lang="en-GB" b="1" err="1"/>
              <a:t>podatkov</a:t>
            </a:r>
            <a:endParaRPr lang="sl-SI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BFBAD-E328-42E1-BE48-6D0080955F03}"/>
              </a:ext>
            </a:extLst>
          </p:cNvPr>
          <p:cNvSpPr txBox="1">
            <a:spLocks/>
          </p:cNvSpPr>
          <p:nvPr/>
        </p:nvSpPr>
        <p:spPr>
          <a:xfrm>
            <a:off x="1822863" y="1928732"/>
            <a:ext cx="2226396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Predobdelava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podatkov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b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in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kontrola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kakovosti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(QC)</a:t>
            </a:r>
          </a:p>
        </p:txBody>
      </p:sp>
      <p:cxnSp>
        <p:nvCxnSpPr>
          <p:cNvPr id="15" name="Connector: Curved 22">
            <a:extLst>
              <a:ext uri="{FF2B5EF4-FFF2-40B4-BE49-F238E27FC236}">
                <a16:creationId xmlns:a16="http://schemas.microsoft.com/office/drawing/2014/main" id="{11858998-E56C-475E-8973-F833540F98D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4049259" y="1734994"/>
            <a:ext cx="702486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5E0DAE-9D2E-48B0-ADDB-039A518CB842}"/>
              </a:ext>
            </a:extLst>
          </p:cNvPr>
          <p:cNvSpPr txBox="1">
            <a:spLocks/>
          </p:cNvSpPr>
          <p:nvPr/>
        </p:nvSpPr>
        <p:spPr>
          <a:xfrm>
            <a:off x="4751745" y="1541256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združbe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C3C65-28E3-4B6E-8831-26F7095A7662}"/>
              </a:ext>
            </a:extLst>
          </p:cNvPr>
          <p:cNvSpPr txBox="1">
            <a:spLocks/>
          </p:cNvSpPr>
          <p:nvPr/>
        </p:nvSpPr>
        <p:spPr>
          <a:xfrm>
            <a:off x="4751744" y="2575718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funkcij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D84D2-287D-431C-9BD6-51926CD26FD1}"/>
              </a:ext>
            </a:extLst>
          </p:cNvPr>
          <p:cNvSpPr txBox="1">
            <a:spLocks/>
          </p:cNvSpPr>
          <p:nvPr/>
        </p:nvSpPr>
        <p:spPr>
          <a:xfrm>
            <a:off x="7407598" y="1928732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Povezava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taksonomije</a:t>
            </a:r>
            <a:r>
              <a:rPr lang="en-GB" sz="1600" kern="0">
                <a:latin typeface="Avenir Heavy"/>
              </a:rPr>
              <a:t>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in </a:t>
            </a:r>
            <a:r>
              <a:rPr lang="en-GB" sz="1600" kern="0" err="1">
                <a:latin typeface="Avenir Heavy"/>
              </a:rPr>
              <a:t>funkcije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9" name="Connector: Curved 22">
            <a:extLst>
              <a:ext uri="{FF2B5EF4-FFF2-40B4-BE49-F238E27FC236}">
                <a16:creationId xmlns:a16="http://schemas.microsoft.com/office/drawing/2014/main" id="{D2264B3D-9A41-4F39-A821-6D0B729C17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049259" y="2252225"/>
            <a:ext cx="702485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2">
            <a:extLst>
              <a:ext uri="{FF2B5EF4-FFF2-40B4-BE49-F238E27FC236}">
                <a16:creationId xmlns:a16="http://schemas.microsoft.com/office/drawing/2014/main" id="{B5E0DB13-B5CE-4180-82E2-9A00F794A4F7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0460" y="1734994"/>
            <a:ext cx="577138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2533949F-D08A-4E52-B802-233F5A91FA7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830459" y="2252225"/>
            <a:ext cx="577139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92CBF2-93BC-43B3-9D70-6FCE8216D524}"/>
              </a:ext>
            </a:extLst>
          </p:cNvPr>
          <p:cNvSpPr txBox="1">
            <a:spLocks/>
          </p:cNvSpPr>
          <p:nvPr/>
        </p:nvSpPr>
        <p:spPr>
          <a:xfrm>
            <a:off x="154265" y="3286686"/>
            <a:ext cx="8926125" cy="3456019"/>
          </a:xfrm>
          <a:prstGeom prst="roundRect">
            <a:avLst/>
          </a:prstGeom>
          <a:solidFill>
            <a:srgbClr val="D29500">
              <a:alpha val="26000"/>
            </a:srgbClr>
          </a:solidFill>
          <a:ln w="25400" cap="flat" cmpd="sng" algn="ctr">
            <a:solidFill>
              <a:srgbClr val="D29500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GB" sz="1600" err="1">
                <a:latin typeface="Avenir Heavy"/>
              </a:rPr>
              <a:t>Pogosta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orodja</a:t>
            </a:r>
            <a:r>
              <a:rPr lang="en-GB" sz="1600">
                <a:latin typeface="Avenir Heavy"/>
              </a:rPr>
              <a:t> – za </a:t>
            </a:r>
            <a:r>
              <a:rPr lang="en-GB" sz="1600" err="1">
                <a:latin typeface="Avenir Heavy"/>
              </a:rPr>
              <a:t>podatke</a:t>
            </a:r>
            <a:r>
              <a:rPr lang="en-GB" sz="1600">
                <a:latin typeface="Avenir Heavy"/>
              </a:rPr>
              <a:t> z Illumine:</a:t>
            </a:r>
          </a:p>
          <a:p>
            <a:pPr marL="285750" indent="-285750">
              <a:buFontTx/>
              <a:buChar char="-"/>
              <a:defRPr/>
            </a:pPr>
            <a:r>
              <a:rPr lang="en-GB" sz="1600" b="1" err="1">
                <a:latin typeface="Avenir Heavy"/>
              </a:rPr>
              <a:t>FastQC</a:t>
            </a:r>
            <a:r>
              <a:rPr lang="en-GB" sz="1600">
                <a:latin typeface="Avenir Heavy"/>
              </a:rPr>
              <a:t> – </a:t>
            </a:r>
            <a:r>
              <a:rPr lang="en-GB" sz="1600" err="1">
                <a:latin typeface="Avenir Heavy"/>
              </a:rPr>
              <a:t>vizualizacija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kvalitete</a:t>
            </a:r>
            <a:r>
              <a:rPr lang="en-GB" sz="1600">
                <a:latin typeface="Avenir Heavy"/>
              </a:rPr>
              <a:t> in </a:t>
            </a:r>
            <a:r>
              <a:rPr lang="en-GB" sz="1600" err="1">
                <a:latin typeface="Avenir Heavy"/>
              </a:rPr>
              <a:t>izbranih</a:t>
            </a:r>
            <a:r>
              <a:rPr lang="en-GB" sz="1600">
                <a:latin typeface="Avenir Heavy"/>
              </a:rPr>
              <a:t> statistik odčitkov</a:t>
            </a:r>
          </a:p>
          <a:p>
            <a:pPr marL="285750" indent="-285750">
              <a:buFontTx/>
              <a:buChar char="-"/>
              <a:defRPr/>
            </a:pPr>
            <a:r>
              <a:rPr lang="en-GB" sz="1600" b="1" err="1">
                <a:latin typeface="Avenir Heavy"/>
              </a:rPr>
              <a:t>Prinseq</a:t>
            </a:r>
            <a:r>
              <a:rPr lang="en-GB" sz="1600">
                <a:latin typeface="Avenir Heavy"/>
              </a:rPr>
              <a:t>, </a:t>
            </a:r>
            <a:r>
              <a:rPr lang="en-GB" sz="1600" b="1" err="1">
                <a:latin typeface="Avenir Heavy"/>
              </a:rPr>
              <a:t>Trimmomatic</a:t>
            </a:r>
            <a:r>
              <a:rPr lang="en-GB" sz="1600">
                <a:latin typeface="Avenir Heavy"/>
              </a:rPr>
              <a:t>, </a:t>
            </a:r>
            <a:r>
              <a:rPr lang="en-GB" sz="1600" b="1">
                <a:latin typeface="Avenir Heavy"/>
              </a:rPr>
              <a:t>BBduk (BBTools)</a:t>
            </a:r>
            <a:r>
              <a:rPr lang="en-GB" sz="1600">
                <a:latin typeface="Avenir Heavy"/>
              </a:rPr>
              <a:t> – quality trimming (“</a:t>
            </a:r>
            <a:r>
              <a:rPr lang="en-GB" sz="1600" err="1">
                <a:latin typeface="Avenir Heavy"/>
              </a:rPr>
              <a:t>prirezovanje</a:t>
            </a:r>
            <a:r>
              <a:rPr lang="en-GB" sz="1600">
                <a:latin typeface="Avenir Heavy"/>
              </a:rPr>
              <a:t>” po </a:t>
            </a:r>
            <a:r>
              <a:rPr lang="en-GB" sz="1600" err="1">
                <a:latin typeface="Avenir Heavy"/>
              </a:rPr>
              <a:t>kvaliteti</a:t>
            </a:r>
            <a:r>
              <a:rPr lang="en-GB" sz="1600">
                <a:latin typeface="Avenir Heavy"/>
              </a:rPr>
              <a:t>) &amp; </a:t>
            </a:r>
            <a:r>
              <a:rPr lang="en-GB" sz="1600" err="1">
                <a:latin typeface="Avenir Heavy"/>
              </a:rPr>
              <a:t>filtriranje</a:t>
            </a:r>
            <a:endParaRPr lang="en-GB" sz="1600">
              <a:latin typeface="Avenir Heavy"/>
            </a:endParaRPr>
          </a:p>
          <a:p>
            <a:pPr>
              <a:defRPr/>
            </a:pPr>
            <a:endParaRPr lang="en-GB" sz="1600">
              <a:latin typeface="Avenir Heavy"/>
            </a:endParaRPr>
          </a:p>
          <a:p>
            <a:pPr>
              <a:defRPr/>
            </a:pPr>
            <a:r>
              <a:rPr lang="en-GB" sz="1600" err="1">
                <a:latin typeface="Avenir Heavy"/>
              </a:rPr>
              <a:t>Pogosta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orodja</a:t>
            </a:r>
            <a:r>
              <a:rPr lang="en-GB" sz="1600">
                <a:latin typeface="Avenir Heavy"/>
              </a:rPr>
              <a:t> – za </a:t>
            </a:r>
            <a:r>
              <a:rPr lang="en-GB" sz="1600" err="1">
                <a:latin typeface="Avenir Heavy"/>
              </a:rPr>
              <a:t>podatke</a:t>
            </a:r>
            <a:r>
              <a:rPr lang="en-GB" sz="1600">
                <a:latin typeface="Avenir Heavy"/>
              </a:rPr>
              <a:t> z ONT:</a:t>
            </a:r>
          </a:p>
          <a:p>
            <a:pPr marL="285750" indent="-285750">
              <a:buFontTx/>
              <a:buChar char="-"/>
              <a:defRPr/>
            </a:pPr>
            <a:r>
              <a:rPr lang="en-GB" sz="1600" b="1" err="1">
                <a:latin typeface="Avenir Heavy"/>
              </a:rPr>
              <a:t>NanoPack</a:t>
            </a:r>
            <a:r>
              <a:rPr lang="en-GB" sz="1600">
                <a:latin typeface="Avenir Heavy"/>
              </a:rPr>
              <a:t> (</a:t>
            </a:r>
            <a:r>
              <a:rPr lang="en-GB" sz="1600" b="1" err="1">
                <a:latin typeface="Avenir Heavy"/>
              </a:rPr>
              <a:t>NanoPlot</a:t>
            </a:r>
            <a:r>
              <a:rPr lang="en-GB" sz="1600">
                <a:latin typeface="Avenir Heavy"/>
              </a:rPr>
              <a:t> + </a:t>
            </a:r>
            <a:r>
              <a:rPr lang="en-GB" sz="1600" b="1" err="1">
                <a:latin typeface="Avenir Heavy"/>
              </a:rPr>
              <a:t>NanoQC</a:t>
            </a:r>
            <a:r>
              <a:rPr lang="en-GB" sz="1600">
                <a:latin typeface="Avenir Heavy"/>
              </a:rPr>
              <a:t>) – </a:t>
            </a:r>
            <a:r>
              <a:rPr lang="en-GB" sz="1600" err="1">
                <a:latin typeface="Avenir Heavy"/>
              </a:rPr>
              <a:t>vizualizacija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kvalitete</a:t>
            </a:r>
            <a:r>
              <a:rPr lang="en-GB" sz="1600">
                <a:latin typeface="Avenir Heavy"/>
              </a:rPr>
              <a:t> in </a:t>
            </a:r>
            <a:r>
              <a:rPr lang="en-GB" sz="1600" err="1">
                <a:latin typeface="Avenir Heavy"/>
              </a:rPr>
              <a:t>izbranih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statistik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odčitkov</a:t>
            </a:r>
            <a:endParaRPr lang="en-GB" sz="1600">
              <a:latin typeface="Avenir Heavy"/>
            </a:endParaRPr>
          </a:p>
          <a:p>
            <a:pPr marL="285750" indent="-285750">
              <a:buFontTx/>
              <a:buChar char="-"/>
              <a:defRPr/>
            </a:pPr>
            <a:r>
              <a:rPr lang="en-GB" sz="1600" b="1">
                <a:latin typeface="Avenir Heavy"/>
              </a:rPr>
              <a:t>Chopper</a:t>
            </a:r>
            <a:r>
              <a:rPr lang="en-GB" sz="1600">
                <a:latin typeface="Avenir Heavy"/>
              </a:rPr>
              <a:t> – quality trimming &amp; </a:t>
            </a:r>
            <a:r>
              <a:rPr lang="en-GB" sz="1600" err="1">
                <a:latin typeface="Avenir Heavy"/>
              </a:rPr>
              <a:t>filtriranje</a:t>
            </a:r>
            <a:r>
              <a:rPr lang="en-GB" sz="1600">
                <a:latin typeface="Avenir Heavy"/>
              </a:rPr>
              <a:t> &amp; </a:t>
            </a:r>
            <a:r>
              <a:rPr lang="en-GB" sz="1600" err="1">
                <a:latin typeface="Avenir Heavy"/>
              </a:rPr>
              <a:t>odstr</a:t>
            </a:r>
            <a:r>
              <a:rPr lang="en-GB" sz="1600">
                <a:latin typeface="Avenir Heavy"/>
              </a:rPr>
              <a:t>. </a:t>
            </a:r>
            <a:r>
              <a:rPr lang="en-GB" sz="1600" err="1">
                <a:latin typeface="Avenir Heavy"/>
              </a:rPr>
              <a:t>znanih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kontaminant</a:t>
            </a:r>
            <a:endParaRPr lang="en-GB" sz="1600">
              <a:latin typeface="Avenir Heavy"/>
            </a:endParaRPr>
          </a:p>
          <a:p>
            <a:pPr marL="285750" indent="-285750">
              <a:buFontTx/>
              <a:buChar char="-"/>
              <a:defRPr/>
            </a:pPr>
            <a:r>
              <a:rPr lang="en-GB" sz="1600" b="1" err="1">
                <a:latin typeface="Avenir Heavy"/>
              </a:rPr>
              <a:t>Filtlong</a:t>
            </a:r>
            <a:r>
              <a:rPr lang="en-GB" sz="1600">
                <a:latin typeface="Avenir Heavy"/>
              </a:rPr>
              <a:t> – </a:t>
            </a:r>
            <a:r>
              <a:rPr lang="en-GB" sz="1600" err="1">
                <a:latin typeface="Avenir Heavy"/>
              </a:rPr>
              <a:t>filtriranje</a:t>
            </a:r>
            <a:r>
              <a:rPr lang="en-GB" sz="1600">
                <a:latin typeface="Avenir Heavy"/>
              </a:rPr>
              <a:t> </a:t>
            </a:r>
            <a:r>
              <a:rPr lang="en-GB" sz="1600" err="1">
                <a:latin typeface="Avenir Heavy"/>
              </a:rPr>
              <a:t>odčitkov</a:t>
            </a:r>
            <a:r>
              <a:rPr lang="en-GB" sz="1600">
                <a:latin typeface="Avenir Heavy"/>
              </a:rPr>
              <a:t> po dolžini</a:t>
            </a:r>
          </a:p>
          <a:p>
            <a:pPr marL="285750" indent="-285750">
              <a:buFontTx/>
              <a:buChar char="-"/>
              <a:defRPr/>
            </a:pPr>
            <a:endParaRPr lang="en-GB" sz="1600">
              <a:latin typeface="Avenir Heavy"/>
            </a:endParaRPr>
          </a:p>
          <a:p>
            <a:pPr>
              <a:defRPr/>
            </a:pPr>
            <a:r>
              <a:rPr lang="en-GB" sz="1600">
                <a:latin typeface="Avenir Heavy"/>
              </a:rPr>
              <a:t>Odstranjevanje DNA gostitelja (npr. človeška DNA pri človeških vzorcih):</a:t>
            </a:r>
          </a:p>
          <a:p>
            <a:pPr marL="285750" indent="-285750">
              <a:buFontTx/>
              <a:buChar char="-"/>
              <a:defRPr/>
            </a:pPr>
            <a:r>
              <a:rPr lang="en-GB" sz="1600" b="1">
                <a:latin typeface="Avenir Heavy"/>
              </a:rPr>
              <a:t>Minimap2/BWA-MEM/Bowtie2</a:t>
            </a:r>
            <a:r>
              <a:rPr lang="en-GB" sz="1600">
                <a:latin typeface="Avenir Heavy"/>
              </a:rPr>
              <a:t> – mapiranje odčitkov na referenčni genom gostitelja </a:t>
            </a:r>
            <a:r>
              <a:rPr lang="en-GB" sz="1600">
                <a:latin typeface="Avenir Heavy"/>
                <a:sym typeface="Wingdings" panose="05000000000000000000" pitchFamily="2" charset="2"/>
              </a:rPr>
              <a:t></a:t>
            </a:r>
            <a:br>
              <a:rPr lang="en-GB" sz="1600">
                <a:latin typeface="Avenir Heavy"/>
                <a:sym typeface="Wingdings" panose="05000000000000000000" pitchFamily="2" charset="2"/>
              </a:rPr>
            </a:br>
            <a:r>
              <a:rPr lang="en-GB" sz="1600">
                <a:latin typeface="Avenir Heavy"/>
                <a:sym typeface="Wingdings" panose="05000000000000000000" pitchFamily="2" charset="2"/>
              </a:rPr>
              <a:t>odstranjevanje tistih, ki imajo “dobre” zadetke, npr. z </a:t>
            </a:r>
            <a:r>
              <a:rPr lang="en-GB" sz="1600" b="1">
                <a:latin typeface="Avenir Heavy"/>
                <a:sym typeface="Wingdings" panose="05000000000000000000" pitchFamily="2" charset="2"/>
              </a:rPr>
              <a:t>BBTools (filter by name)</a:t>
            </a:r>
            <a:endParaRPr lang="en-GB" sz="1600" b="1">
              <a:latin typeface="Avenir Heavy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C3F333-4AD3-458B-8F5C-193749D4D04C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H="1" flipV="1">
            <a:off x="2936061" y="2575718"/>
            <a:ext cx="1681267" cy="7109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Bioinformatska</a:t>
            </a:r>
            <a:r>
              <a:rPr lang="en-GB" b="1"/>
              <a:t> </a:t>
            </a:r>
            <a:r>
              <a:rPr lang="en-GB" b="1" err="1"/>
              <a:t>analiza</a:t>
            </a:r>
            <a:r>
              <a:rPr lang="en-GB" b="1"/>
              <a:t> </a:t>
            </a:r>
            <a:r>
              <a:rPr lang="en-GB" b="1" err="1"/>
              <a:t>metagenomskih</a:t>
            </a:r>
            <a:r>
              <a:rPr lang="en-GB" b="1"/>
              <a:t> </a:t>
            </a:r>
            <a:r>
              <a:rPr lang="en-GB" b="1" err="1"/>
              <a:t>podatkov</a:t>
            </a:r>
            <a:endParaRPr lang="sl-SI" b="1"/>
          </a:p>
        </p:txBody>
      </p:sp>
      <p:cxnSp>
        <p:nvCxnSpPr>
          <p:cNvPr id="15" name="Connector: Curved 22">
            <a:extLst>
              <a:ext uri="{FF2B5EF4-FFF2-40B4-BE49-F238E27FC236}">
                <a16:creationId xmlns:a16="http://schemas.microsoft.com/office/drawing/2014/main" id="{11858998-E56C-475E-8973-F833540F98DB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901578" y="4946477"/>
            <a:ext cx="702487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5E0DAE-9D2E-48B0-ADDB-039A518CB842}"/>
              </a:ext>
            </a:extLst>
          </p:cNvPr>
          <p:cNvSpPr txBox="1">
            <a:spLocks/>
          </p:cNvSpPr>
          <p:nvPr/>
        </p:nvSpPr>
        <p:spPr>
          <a:xfrm>
            <a:off x="4604065" y="4752739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združbe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C3C65-28E3-4B6E-8831-26F7095A7662}"/>
              </a:ext>
            </a:extLst>
          </p:cNvPr>
          <p:cNvSpPr txBox="1">
            <a:spLocks/>
          </p:cNvSpPr>
          <p:nvPr/>
        </p:nvSpPr>
        <p:spPr>
          <a:xfrm>
            <a:off x="4604064" y="5787201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funkcij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D84D2-287D-431C-9BD6-51926CD26FD1}"/>
              </a:ext>
            </a:extLst>
          </p:cNvPr>
          <p:cNvSpPr txBox="1">
            <a:spLocks/>
          </p:cNvSpPr>
          <p:nvPr/>
        </p:nvSpPr>
        <p:spPr>
          <a:xfrm>
            <a:off x="7259918" y="5140215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Povezava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taksonomije</a:t>
            </a:r>
            <a:r>
              <a:rPr lang="en-GB" sz="1600" kern="0">
                <a:latin typeface="Avenir Heavy"/>
              </a:rPr>
              <a:t>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in </a:t>
            </a:r>
            <a:r>
              <a:rPr lang="en-GB" sz="1600" kern="0" err="1">
                <a:latin typeface="Avenir Heavy"/>
              </a:rPr>
              <a:t>funkcije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9" name="Connector: Curved 22">
            <a:extLst>
              <a:ext uri="{FF2B5EF4-FFF2-40B4-BE49-F238E27FC236}">
                <a16:creationId xmlns:a16="http://schemas.microsoft.com/office/drawing/2014/main" id="{D2264B3D-9A41-4F39-A821-6D0B729C174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01578" y="5463708"/>
            <a:ext cx="688114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2">
            <a:extLst>
              <a:ext uri="{FF2B5EF4-FFF2-40B4-BE49-F238E27FC236}">
                <a16:creationId xmlns:a16="http://schemas.microsoft.com/office/drawing/2014/main" id="{B5E0DB13-B5CE-4180-82E2-9A00F794A4F7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682780" y="4946477"/>
            <a:ext cx="577138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2533949F-D08A-4E52-B802-233F5A91FA7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82779" y="5463708"/>
            <a:ext cx="577139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3DB525-5819-4D9F-9C20-0B7131564042}"/>
              </a:ext>
            </a:extLst>
          </p:cNvPr>
          <p:cNvSpPr txBox="1">
            <a:spLocks/>
          </p:cNvSpPr>
          <p:nvPr/>
        </p:nvSpPr>
        <p:spPr>
          <a:xfrm>
            <a:off x="4709328" y="1884426"/>
            <a:ext cx="5250924" cy="2332878"/>
          </a:xfrm>
          <a:prstGeom prst="roundRect">
            <a:avLst/>
          </a:prstGeom>
          <a:solidFill>
            <a:srgbClr val="003399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algn="ctr">
              <a:defRPr/>
            </a:pPr>
            <a:endParaRPr lang="en-GB" sz="1600">
              <a:latin typeface="Avenir Heavy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A4D739-A30A-4804-A54F-023B94FFB825}"/>
              </a:ext>
            </a:extLst>
          </p:cNvPr>
          <p:cNvSpPr txBox="1">
            <a:spLocks/>
          </p:cNvSpPr>
          <p:nvPr/>
        </p:nvSpPr>
        <p:spPr>
          <a:xfrm>
            <a:off x="4842544" y="1966143"/>
            <a:ext cx="5017014" cy="21348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13D3D-3630-4E55-A43C-018F440E9A9E}"/>
              </a:ext>
            </a:extLst>
          </p:cNvPr>
          <p:cNvSpPr txBox="1">
            <a:spLocks/>
          </p:cNvSpPr>
          <p:nvPr/>
        </p:nvSpPr>
        <p:spPr>
          <a:xfrm>
            <a:off x="4906042" y="2037012"/>
            <a:ext cx="2446213" cy="199522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Brez</a:t>
            </a: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sestavljanja</a:t>
            </a:r>
            <a:b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(assembly-free)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DEC2A5-F619-4E67-8746-B60033DBA09A}"/>
              </a:ext>
            </a:extLst>
          </p:cNvPr>
          <p:cNvSpPr txBox="1">
            <a:spLocks/>
          </p:cNvSpPr>
          <p:nvPr/>
        </p:nvSpPr>
        <p:spPr>
          <a:xfrm>
            <a:off x="7415753" y="2037012"/>
            <a:ext cx="2381072" cy="199522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S sestavljanjem</a:t>
            </a:r>
            <a:b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(assembly-based)</a:t>
            </a:r>
          </a:p>
        </p:txBody>
      </p:sp>
      <p:pic>
        <p:nvPicPr>
          <p:cNvPr id="30" name="Graphic 29" descr="Clapping hands">
            <a:extLst>
              <a:ext uri="{FF2B5EF4-FFF2-40B4-BE49-F238E27FC236}">
                <a16:creationId xmlns:a16="http://schemas.microsoft.com/office/drawing/2014/main" id="{1560B0F2-FD2D-4966-AEF7-B0226F6A7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9916" y="2605985"/>
            <a:ext cx="541733" cy="458642"/>
          </a:xfrm>
          <a:prstGeom prst="rect">
            <a:avLst/>
          </a:prstGeom>
        </p:spPr>
      </p:pic>
      <p:pic>
        <p:nvPicPr>
          <p:cNvPr id="31" name="Graphic 30" descr="Exclamation mark">
            <a:extLst>
              <a:ext uri="{FF2B5EF4-FFF2-40B4-BE49-F238E27FC236}">
                <a16:creationId xmlns:a16="http://schemas.microsoft.com/office/drawing/2014/main" id="{336F727C-61A9-45B3-9B5F-9767461BBE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1461" y="3388424"/>
            <a:ext cx="458642" cy="4586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76FFB84-BF80-4E55-B388-310DE284626F}"/>
              </a:ext>
            </a:extLst>
          </p:cNvPr>
          <p:cNvSpPr txBox="1"/>
          <p:nvPr/>
        </p:nvSpPr>
        <p:spPr>
          <a:xfrm>
            <a:off x="5270957" y="2516358"/>
            <a:ext cx="2002971" cy="7822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>
                <a:latin typeface="Avenir Heavy"/>
              </a:rPr>
              <a:t>Ni </a:t>
            </a:r>
            <a:r>
              <a:rPr lang="en-GB" sz="1200" err="1">
                <a:latin typeface="Avenir Heavy"/>
              </a:rPr>
              <a:t>težav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iz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sestavljanja</a:t>
            </a:r>
            <a:endParaRPr lang="en-GB" sz="1200">
              <a:latin typeface="Avenir Heavy"/>
            </a:endParaRPr>
          </a:p>
          <a:p>
            <a:r>
              <a:rPr lang="en-GB" sz="1200" err="1">
                <a:latin typeface="Avenir Heavy"/>
              </a:rPr>
              <a:t>Hitro</a:t>
            </a:r>
            <a:endParaRPr lang="en-GB" sz="1200">
              <a:latin typeface="Avenir Heavy"/>
            </a:endParaRPr>
          </a:p>
          <a:p>
            <a:r>
              <a:rPr lang="en-GB" sz="1200" err="1">
                <a:latin typeface="Avenir Heavy"/>
              </a:rPr>
              <a:t>Primerno</a:t>
            </a:r>
            <a:r>
              <a:rPr lang="en-GB" sz="1200">
                <a:latin typeface="Avenir Heavy"/>
              </a:rPr>
              <a:t> za </a:t>
            </a:r>
            <a:r>
              <a:rPr lang="en-GB" sz="1200" err="1">
                <a:latin typeface="Avenir Heavy"/>
              </a:rPr>
              <a:t>nizko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zastopane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vrste</a:t>
            </a:r>
            <a:endParaRPr lang="en-GB" sz="1200">
              <a:latin typeface="Avenir Heavy"/>
            </a:endParaRPr>
          </a:p>
          <a:p>
            <a:endParaRPr lang="en-GB" sz="1400">
              <a:latin typeface="Avenir Heavy"/>
            </a:endParaRPr>
          </a:p>
          <a:p>
            <a:endParaRPr lang="en-GB" sz="1400">
              <a:latin typeface="Avenir Heavy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FD1CF4-64A8-4A5A-9673-6CA6D784C3CB}"/>
              </a:ext>
            </a:extLst>
          </p:cNvPr>
          <p:cNvSpPr txBox="1"/>
          <p:nvPr/>
        </p:nvSpPr>
        <p:spPr>
          <a:xfrm>
            <a:off x="5270956" y="3355867"/>
            <a:ext cx="2002971" cy="7822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>
                <a:latin typeface="Avenir Heavy"/>
              </a:rPr>
              <a:t>Ni </a:t>
            </a:r>
            <a:r>
              <a:rPr lang="en-GB" sz="1200" err="1">
                <a:latin typeface="Avenir Heavy"/>
              </a:rPr>
              <a:t>primerno</a:t>
            </a:r>
            <a:r>
              <a:rPr lang="en-GB" sz="1200">
                <a:latin typeface="Avenir Heavy"/>
              </a:rPr>
              <a:t> za </a:t>
            </a:r>
            <a:r>
              <a:rPr lang="en-GB" sz="1200" err="1">
                <a:latin typeface="Avenir Heavy"/>
              </a:rPr>
              <a:t>nove</a:t>
            </a:r>
            <a:r>
              <a:rPr lang="en-GB" sz="1200">
                <a:latin typeface="Avenir Heavy"/>
              </a:rPr>
              <a:t>, </a:t>
            </a:r>
            <a:r>
              <a:rPr lang="en-GB" sz="1200" err="1">
                <a:latin typeface="Avenir Heavy"/>
              </a:rPr>
              <a:t>neznane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vrste</a:t>
            </a:r>
            <a:r>
              <a:rPr lang="en-GB" sz="1200">
                <a:latin typeface="Avenir Heavy"/>
              </a:rPr>
              <a:t> </a:t>
            </a:r>
            <a:endParaRPr lang="en-GB" sz="1400">
              <a:latin typeface="Avenir Heavy"/>
            </a:endParaRPr>
          </a:p>
          <a:p>
            <a:endParaRPr lang="en-GB" sz="1400">
              <a:latin typeface="Avenir Heavy"/>
            </a:endParaRPr>
          </a:p>
        </p:txBody>
      </p:sp>
      <p:pic>
        <p:nvPicPr>
          <p:cNvPr id="36" name="Graphic 35" descr="Clapping hands">
            <a:extLst>
              <a:ext uri="{FF2B5EF4-FFF2-40B4-BE49-F238E27FC236}">
                <a16:creationId xmlns:a16="http://schemas.microsoft.com/office/drawing/2014/main" id="{A2E46751-9DA2-43AE-A88C-46FEE4F09C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4262" y="2595976"/>
            <a:ext cx="541733" cy="458642"/>
          </a:xfrm>
          <a:prstGeom prst="rect">
            <a:avLst/>
          </a:prstGeom>
        </p:spPr>
      </p:pic>
      <p:pic>
        <p:nvPicPr>
          <p:cNvPr id="37" name="Graphic 36" descr="Exclamation mark">
            <a:extLst>
              <a:ext uri="{FF2B5EF4-FFF2-40B4-BE49-F238E27FC236}">
                <a16:creationId xmlns:a16="http://schemas.microsoft.com/office/drawing/2014/main" id="{86508CFE-C262-4D72-BE8C-08D1620F28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5807" y="3355555"/>
            <a:ext cx="458642" cy="4586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B8A0A8-BEFA-43AC-B4A9-41838AB5ED2F}"/>
              </a:ext>
            </a:extLst>
          </p:cNvPr>
          <p:cNvSpPr txBox="1"/>
          <p:nvPr/>
        </p:nvSpPr>
        <p:spPr>
          <a:xfrm>
            <a:off x="7745007" y="2508407"/>
            <a:ext cx="2051818" cy="4586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 err="1">
                <a:latin typeface="Avenir Heavy"/>
              </a:rPr>
              <a:t>Zaznavanje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novih</a:t>
            </a:r>
            <a:r>
              <a:rPr lang="en-GB" sz="1200">
                <a:latin typeface="Avenir Heavy"/>
              </a:rPr>
              <a:t>, </a:t>
            </a:r>
            <a:br>
              <a:rPr lang="en-GB" sz="1200">
                <a:latin typeface="Avenir Heavy"/>
              </a:rPr>
            </a:br>
            <a:r>
              <a:rPr lang="en-GB" sz="1200" err="1">
                <a:latin typeface="Avenir Heavy"/>
              </a:rPr>
              <a:t>neznanih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vrst</a:t>
            </a:r>
            <a:endParaRPr lang="en-GB" sz="1200">
              <a:latin typeface="Avenir Heavy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63BCEF-52C8-4462-8FF2-9262D3DF2EC4}"/>
              </a:ext>
            </a:extLst>
          </p:cNvPr>
          <p:cNvSpPr txBox="1"/>
          <p:nvPr/>
        </p:nvSpPr>
        <p:spPr>
          <a:xfrm>
            <a:off x="7765302" y="3170598"/>
            <a:ext cx="2157754" cy="7822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 err="1">
                <a:latin typeface="Avenir Heavy"/>
              </a:rPr>
              <a:t>Težave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iz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sestavljanja</a:t>
            </a:r>
            <a:r>
              <a:rPr lang="en-GB" sz="1200">
                <a:latin typeface="Avenir Heavy"/>
              </a:rPr>
              <a:t> </a:t>
            </a:r>
            <a:br>
              <a:rPr lang="en-GB" sz="1200">
                <a:latin typeface="Avenir Heavy"/>
              </a:rPr>
            </a:br>
            <a:r>
              <a:rPr lang="en-GB" sz="1200">
                <a:latin typeface="Avenir Heavy"/>
              </a:rPr>
              <a:t>(= </a:t>
            </a:r>
            <a:r>
              <a:rPr lang="en-GB" sz="1200" err="1">
                <a:latin typeface="Avenir Heavy"/>
              </a:rPr>
              <a:t>napačno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sestavljanje</a:t>
            </a:r>
            <a:r>
              <a:rPr lang="en-GB" sz="1200">
                <a:latin typeface="Avenir Heavy"/>
              </a:rPr>
              <a:t>)</a:t>
            </a:r>
          </a:p>
          <a:p>
            <a:r>
              <a:rPr lang="en-GB" sz="1200" err="1">
                <a:latin typeface="Avenir Heavy"/>
              </a:rPr>
              <a:t>Manj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primerno</a:t>
            </a:r>
            <a:r>
              <a:rPr lang="en-GB" sz="1200">
                <a:latin typeface="Avenir Heavy"/>
              </a:rPr>
              <a:t> za </a:t>
            </a:r>
            <a:r>
              <a:rPr lang="en-GB" sz="1200" err="1">
                <a:latin typeface="Avenir Heavy"/>
              </a:rPr>
              <a:t>nizko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zastopane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vrste</a:t>
            </a:r>
            <a:endParaRPr lang="en-GB" sz="1200">
              <a:latin typeface="Avenir Heavy"/>
            </a:endParaRPr>
          </a:p>
          <a:p>
            <a:endParaRPr lang="en-GB" sz="1400">
              <a:latin typeface="Avenir Heavy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E739A4-53C8-447E-94D8-0CEEAB42BD8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643423" y="4217304"/>
            <a:ext cx="0" cy="5354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8939A6-A387-4C0D-8A68-56C4C2A0F54D}"/>
              </a:ext>
            </a:extLst>
          </p:cNvPr>
          <p:cNvSpPr txBox="1">
            <a:spLocks/>
          </p:cNvSpPr>
          <p:nvPr/>
        </p:nvSpPr>
        <p:spPr>
          <a:xfrm>
            <a:off x="1675182" y="5140215"/>
            <a:ext cx="2226396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Predobdelava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podatkov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b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in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kontrola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kakovosti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(QC)</a:t>
            </a:r>
          </a:p>
        </p:txBody>
      </p:sp>
    </p:spTree>
    <p:extLst>
      <p:ext uri="{BB962C8B-B14F-4D97-AF65-F5344CB8AC3E}">
        <p14:creationId xmlns:p14="http://schemas.microsoft.com/office/powerpoint/2010/main" val="33391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Bioinformatska analiza metagenomskih podatkov</a:t>
            </a:r>
            <a:endParaRPr lang="sl-SI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BFBAD-E328-42E1-BE48-6D0080955F03}"/>
              </a:ext>
            </a:extLst>
          </p:cNvPr>
          <p:cNvSpPr txBox="1">
            <a:spLocks/>
          </p:cNvSpPr>
          <p:nvPr/>
        </p:nvSpPr>
        <p:spPr>
          <a:xfrm>
            <a:off x="1970543" y="2109337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Predobdelava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podatkov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b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in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nadzor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kakovosti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5" name="Connector: Curved 22">
            <a:extLst>
              <a:ext uri="{FF2B5EF4-FFF2-40B4-BE49-F238E27FC236}">
                <a16:creationId xmlns:a16="http://schemas.microsoft.com/office/drawing/2014/main" id="{11858998-E56C-475E-8973-F833540F98D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4049258" y="1915599"/>
            <a:ext cx="702487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5E0DAE-9D2E-48B0-ADDB-039A518CB842}"/>
              </a:ext>
            </a:extLst>
          </p:cNvPr>
          <p:cNvSpPr txBox="1">
            <a:spLocks/>
          </p:cNvSpPr>
          <p:nvPr/>
        </p:nvSpPr>
        <p:spPr>
          <a:xfrm>
            <a:off x="4751745" y="1721861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združbe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C3C65-28E3-4B6E-8831-26F7095A7662}"/>
              </a:ext>
            </a:extLst>
          </p:cNvPr>
          <p:cNvSpPr txBox="1">
            <a:spLocks/>
          </p:cNvSpPr>
          <p:nvPr/>
        </p:nvSpPr>
        <p:spPr>
          <a:xfrm>
            <a:off x="4751744" y="2756323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funkcij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D84D2-287D-431C-9BD6-51926CD26FD1}"/>
              </a:ext>
            </a:extLst>
          </p:cNvPr>
          <p:cNvSpPr txBox="1">
            <a:spLocks/>
          </p:cNvSpPr>
          <p:nvPr/>
        </p:nvSpPr>
        <p:spPr>
          <a:xfrm>
            <a:off x="7407598" y="2109337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Povezava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taksonomije</a:t>
            </a:r>
            <a:r>
              <a:rPr lang="en-GB" sz="1600" kern="0">
                <a:latin typeface="Avenir Heavy"/>
              </a:rPr>
              <a:t>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in </a:t>
            </a:r>
            <a:r>
              <a:rPr lang="en-GB" sz="1600" kern="0" err="1">
                <a:latin typeface="Avenir Heavy"/>
              </a:rPr>
              <a:t>funkcije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9" name="Connector: Curved 22">
            <a:extLst>
              <a:ext uri="{FF2B5EF4-FFF2-40B4-BE49-F238E27FC236}">
                <a16:creationId xmlns:a16="http://schemas.microsoft.com/office/drawing/2014/main" id="{D2264B3D-9A41-4F39-A821-6D0B729C17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049258" y="2432830"/>
            <a:ext cx="702486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2">
            <a:extLst>
              <a:ext uri="{FF2B5EF4-FFF2-40B4-BE49-F238E27FC236}">
                <a16:creationId xmlns:a16="http://schemas.microsoft.com/office/drawing/2014/main" id="{B5E0DB13-B5CE-4180-82E2-9A00F794A4F7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0460" y="1915599"/>
            <a:ext cx="577138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2533949F-D08A-4E52-B802-233F5A91FA7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830459" y="2432830"/>
            <a:ext cx="577139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86ACFD-3FAA-4515-BD45-93FB2A02C1B8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791102" y="3143799"/>
            <a:ext cx="0" cy="444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AE500B-BBAA-4338-88A6-60D8E8739033}"/>
              </a:ext>
            </a:extLst>
          </p:cNvPr>
          <p:cNvSpPr txBox="1">
            <a:spLocks/>
          </p:cNvSpPr>
          <p:nvPr/>
        </p:nvSpPr>
        <p:spPr>
          <a:xfrm>
            <a:off x="4851071" y="3588762"/>
            <a:ext cx="5256861" cy="2978479"/>
          </a:xfrm>
          <a:prstGeom prst="roundRect">
            <a:avLst/>
          </a:prstGeom>
          <a:solidFill>
            <a:srgbClr val="003399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algn="ctr">
              <a:defRPr/>
            </a:pPr>
            <a:endParaRPr lang="en-GB" sz="1600">
              <a:latin typeface="Avenir Heavy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D5174F-2AC0-4B42-A8A3-6942A0E6E300}"/>
              </a:ext>
            </a:extLst>
          </p:cNvPr>
          <p:cNvSpPr txBox="1">
            <a:spLocks/>
          </p:cNvSpPr>
          <p:nvPr/>
        </p:nvSpPr>
        <p:spPr>
          <a:xfrm>
            <a:off x="4990224" y="3993621"/>
            <a:ext cx="5017014" cy="247551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112215-067F-42AE-8E47-F8EEBE3A9B6A}"/>
              </a:ext>
            </a:extLst>
          </p:cNvPr>
          <p:cNvSpPr txBox="1">
            <a:spLocks/>
          </p:cNvSpPr>
          <p:nvPr/>
        </p:nvSpPr>
        <p:spPr>
          <a:xfrm>
            <a:off x="5053722" y="4065396"/>
            <a:ext cx="2446213" cy="1634199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Brez</a:t>
            </a: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sestavljanja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Običajno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brez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napovedi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genov</a:t>
            </a:r>
            <a:endParaRPr lang="en-GB" sz="1200" kern="0"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0">
              <a:latin typeface="Avenir Heavy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09900-06E6-4C9D-B914-1A3194ECC2C8}"/>
              </a:ext>
            </a:extLst>
          </p:cNvPr>
          <p:cNvSpPr txBox="1">
            <a:spLocks/>
          </p:cNvSpPr>
          <p:nvPr/>
        </p:nvSpPr>
        <p:spPr>
          <a:xfrm>
            <a:off x="7563433" y="4065396"/>
            <a:ext cx="2381072" cy="1634199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S </a:t>
            </a: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sestavljanjem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Običajno</a:t>
            </a:r>
            <a:r>
              <a:rPr lang="en-GB" sz="1200" kern="0">
                <a:latin typeface="Avenir Heavy"/>
              </a:rPr>
              <a:t> z </a:t>
            </a:r>
            <a:r>
              <a:rPr lang="en-GB" sz="1200" kern="0" err="1">
                <a:latin typeface="Avenir Heavy"/>
              </a:rPr>
              <a:t>napovedjo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genov</a:t>
            </a:r>
            <a:r>
              <a:rPr lang="en-GB" sz="1200" kern="0">
                <a:latin typeface="Avenir Heavy"/>
              </a:rPr>
              <a:t> </a:t>
            </a:r>
            <a:br>
              <a:rPr lang="en-GB" sz="1200" kern="0">
                <a:latin typeface="Avenir Heavy"/>
              </a:rPr>
            </a:br>
            <a:r>
              <a:rPr lang="en-GB" sz="1200" kern="0">
                <a:latin typeface="Avenir Heavy"/>
              </a:rPr>
              <a:t>in z </a:t>
            </a:r>
            <a:r>
              <a:rPr lang="en-GB" sz="1200" kern="0" err="1">
                <a:latin typeface="Avenir Heavy"/>
              </a:rPr>
              <a:t>anotacijo</a:t>
            </a: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lang="en-GB" sz="1200" kern="0">
              <a:latin typeface="Avenir Heavy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ABF40A-6975-4FB0-A2CF-615D1EEA2FA4}"/>
              </a:ext>
            </a:extLst>
          </p:cNvPr>
          <p:cNvSpPr txBox="1"/>
          <p:nvPr/>
        </p:nvSpPr>
        <p:spPr>
          <a:xfrm>
            <a:off x="6790793" y="3634512"/>
            <a:ext cx="1499767" cy="31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600" err="1">
                <a:latin typeface="Avenir Heavy"/>
              </a:rPr>
              <a:t>Metagenomika</a:t>
            </a:r>
            <a:endParaRPr lang="en-GB" sz="1400">
              <a:latin typeface="Avenir Heavy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5AD9D9-34C6-4FF7-B63B-4D8F45A2A663}"/>
              </a:ext>
            </a:extLst>
          </p:cNvPr>
          <p:cNvSpPr txBox="1">
            <a:spLocks/>
          </p:cNvSpPr>
          <p:nvPr/>
        </p:nvSpPr>
        <p:spPr>
          <a:xfrm>
            <a:off x="5266284" y="5748873"/>
            <a:ext cx="4524928" cy="63857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Podatkovne</a:t>
            </a:r>
            <a:r>
              <a:rPr kumimoji="0" lang="en-GB" sz="14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4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baze</a:t>
            </a:r>
            <a:endParaRPr kumimoji="0" lang="en-GB" sz="14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Splošne</a:t>
            </a:r>
            <a:r>
              <a: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200" i="1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vs. </a:t>
            </a:r>
            <a:r>
              <a:rPr kumimoji="0" lang="en-GB" sz="120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specializirane</a:t>
            </a: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45057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Bioinformatska analiza podatkov iz omik na podlagi sekvenciranja</a:t>
            </a:r>
            <a:endParaRPr lang="sl-SI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BFBAD-E328-42E1-BE48-6D0080955F03}"/>
              </a:ext>
            </a:extLst>
          </p:cNvPr>
          <p:cNvSpPr txBox="1">
            <a:spLocks/>
          </p:cNvSpPr>
          <p:nvPr/>
        </p:nvSpPr>
        <p:spPr>
          <a:xfrm>
            <a:off x="1970543" y="2109337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Predobdelava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podatkov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b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</a:b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in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nadzor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kakovosti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5" name="Connector: Curved 22">
            <a:extLst>
              <a:ext uri="{FF2B5EF4-FFF2-40B4-BE49-F238E27FC236}">
                <a16:creationId xmlns:a16="http://schemas.microsoft.com/office/drawing/2014/main" id="{11858998-E56C-475E-8973-F833540F98D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4049258" y="1915599"/>
            <a:ext cx="702487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5E0DAE-9D2E-48B0-ADDB-039A518CB842}"/>
              </a:ext>
            </a:extLst>
          </p:cNvPr>
          <p:cNvSpPr txBox="1">
            <a:spLocks/>
          </p:cNvSpPr>
          <p:nvPr/>
        </p:nvSpPr>
        <p:spPr>
          <a:xfrm>
            <a:off x="4751745" y="1721861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združbe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C3C65-28E3-4B6E-8831-26F7095A7662}"/>
              </a:ext>
            </a:extLst>
          </p:cNvPr>
          <p:cNvSpPr txBox="1">
            <a:spLocks/>
          </p:cNvSpPr>
          <p:nvPr/>
        </p:nvSpPr>
        <p:spPr>
          <a:xfrm>
            <a:off x="4751744" y="2756323"/>
            <a:ext cx="2078715" cy="38747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Profiliranje</a:t>
            </a:r>
            <a:r>
              <a:rPr kumimoji="0" lang="en-GB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funkcij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D84D2-287D-431C-9BD6-51926CD26FD1}"/>
              </a:ext>
            </a:extLst>
          </p:cNvPr>
          <p:cNvSpPr txBox="1">
            <a:spLocks/>
          </p:cNvSpPr>
          <p:nvPr/>
        </p:nvSpPr>
        <p:spPr>
          <a:xfrm>
            <a:off x="7407598" y="2109337"/>
            <a:ext cx="2078715" cy="64698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Povezava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taksonomije</a:t>
            </a:r>
            <a:r>
              <a:rPr lang="en-GB" sz="1600" kern="0">
                <a:latin typeface="Avenir Heavy"/>
              </a:rPr>
              <a:t> </a:t>
            </a:r>
            <a:br>
              <a:rPr lang="en-GB" sz="1600" kern="0">
                <a:latin typeface="Avenir Heavy"/>
              </a:rPr>
            </a:br>
            <a:r>
              <a:rPr lang="en-GB" sz="1600" kern="0">
                <a:latin typeface="Avenir Heavy"/>
              </a:rPr>
              <a:t>in </a:t>
            </a:r>
            <a:r>
              <a:rPr lang="en-GB" sz="1600" kern="0" err="1">
                <a:latin typeface="Avenir Heavy"/>
              </a:rPr>
              <a:t>funkcije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19" name="Connector: Curved 22">
            <a:extLst>
              <a:ext uri="{FF2B5EF4-FFF2-40B4-BE49-F238E27FC236}">
                <a16:creationId xmlns:a16="http://schemas.microsoft.com/office/drawing/2014/main" id="{D2264B3D-9A41-4F39-A821-6D0B729C17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049258" y="2432830"/>
            <a:ext cx="702486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2">
            <a:extLst>
              <a:ext uri="{FF2B5EF4-FFF2-40B4-BE49-F238E27FC236}">
                <a16:creationId xmlns:a16="http://schemas.microsoft.com/office/drawing/2014/main" id="{B5E0DB13-B5CE-4180-82E2-9A00F794A4F7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0460" y="1915599"/>
            <a:ext cx="577138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2533949F-D08A-4E52-B802-233F5A91FA7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830459" y="2432830"/>
            <a:ext cx="577139" cy="517231"/>
          </a:xfrm>
          <a:prstGeom prst="curvedConnector3">
            <a:avLst>
              <a:gd name="adj1" fmla="val 50000"/>
            </a:avLst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86ACFD-3FAA-4515-BD45-93FB2A02C1B8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791102" y="3143799"/>
            <a:ext cx="0" cy="444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AE500B-BBAA-4338-88A6-60D8E8739033}"/>
              </a:ext>
            </a:extLst>
          </p:cNvPr>
          <p:cNvSpPr txBox="1">
            <a:spLocks/>
          </p:cNvSpPr>
          <p:nvPr/>
        </p:nvSpPr>
        <p:spPr>
          <a:xfrm>
            <a:off x="2084069" y="3588762"/>
            <a:ext cx="8023863" cy="2978479"/>
          </a:xfrm>
          <a:prstGeom prst="roundRect">
            <a:avLst/>
          </a:prstGeom>
          <a:solidFill>
            <a:srgbClr val="003399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algn="ctr">
              <a:defRPr/>
            </a:pPr>
            <a:endParaRPr lang="en-GB" sz="1600">
              <a:latin typeface="Avenir Heavy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D5174F-2AC0-4B42-A8A3-6942A0E6E300}"/>
              </a:ext>
            </a:extLst>
          </p:cNvPr>
          <p:cNvSpPr txBox="1">
            <a:spLocks/>
          </p:cNvSpPr>
          <p:nvPr/>
        </p:nvSpPr>
        <p:spPr>
          <a:xfrm>
            <a:off x="4990224" y="3993621"/>
            <a:ext cx="5017014" cy="247551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112215-067F-42AE-8E47-F8EEBE3A9B6A}"/>
              </a:ext>
            </a:extLst>
          </p:cNvPr>
          <p:cNvSpPr txBox="1">
            <a:spLocks/>
          </p:cNvSpPr>
          <p:nvPr/>
        </p:nvSpPr>
        <p:spPr>
          <a:xfrm>
            <a:off x="5053722" y="4065396"/>
            <a:ext cx="2446213" cy="232778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Brez</a:t>
            </a: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sestavljanja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0">
              <a:latin typeface="Avenir Heavy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09900-06E6-4C9D-B914-1A3194ECC2C8}"/>
              </a:ext>
            </a:extLst>
          </p:cNvPr>
          <p:cNvSpPr txBox="1">
            <a:spLocks/>
          </p:cNvSpPr>
          <p:nvPr/>
        </p:nvSpPr>
        <p:spPr>
          <a:xfrm>
            <a:off x="7563433" y="4065396"/>
            <a:ext cx="2381072" cy="232778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S </a:t>
            </a:r>
            <a:r>
              <a:rPr kumimoji="0" lang="en-GB" sz="14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sestavljanjem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lang="en-GB" sz="1200" kern="0">
              <a:latin typeface="Avenir Heavy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06D9CE-143B-4BA9-9245-A4C6E6824635}"/>
              </a:ext>
            </a:extLst>
          </p:cNvPr>
          <p:cNvSpPr txBox="1"/>
          <p:nvPr/>
        </p:nvSpPr>
        <p:spPr>
          <a:xfrm>
            <a:off x="2363722" y="3635335"/>
            <a:ext cx="2453779" cy="31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600" err="1"/>
              <a:t>Sekvenciranje</a:t>
            </a:r>
            <a:r>
              <a:rPr lang="en-GB" sz="1600"/>
              <a:t> </a:t>
            </a:r>
            <a:r>
              <a:rPr lang="en-GB" sz="1600" err="1"/>
              <a:t>pomnožkov</a:t>
            </a:r>
            <a:endParaRPr lang="en-GB" sz="1400">
              <a:latin typeface="Avenir Heavy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ABF40A-6975-4FB0-A2CF-615D1EEA2FA4}"/>
              </a:ext>
            </a:extLst>
          </p:cNvPr>
          <p:cNvSpPr txBox="1"/>
          <p:nvPr/>
        </p:nvSpPr>
        <p:spPr>
          <a:xfrm>
            <a:off x="6790793" y="3634512"/>
            <a:ext cx="1499767" cy="311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600" err="1">
                <a:latin typeface="Avenir Heavy"/>
              </a:rPr>
              <a:t>Metagenomika</a:t>
            </a:r>
            <a:endParaRPr lang="en-GB" sz="1400">
              <a:latin typeface="Avenir Heavy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7055F6-BF15-425B-8600-626FFEB3625E}"/>
              </a:ext>
            </a:extLst>
          </p:cNvPr>
          <p:cNvSpPr txBox="1">
            <a:spLocks/>
          </p:cNvSpPr>
          <p:nvPr/>
        </p:nvSpPr>
        <p:spPr>
          <a:xfrm>
            <a:off x="2195588" y="3993620"/>
            <a:ext cx="2683117" cy="247551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Le </a:t>
            </a: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splošen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pregled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sz="1200" b="1" kern="0">
                <a:latin typeface="Avenir Heavy"/>
              </a:rPr>
            </a:br>
            <a:r>
              <a:rPr lang="en-GB" sz="1200" b="1" kern="0">
                <a:latin typeface="Avenir Heavy"/>
              </a:rPr>
              <a:t>(</a:t>
            </a:r>
            <a:r>
              <a:rPr lang="sl-SI" sz="1200" b="1" i="0">
                <a:solidFill>
                  <a:srgbClr val="222222"/>
                </a:solidFill>
                <a:effectLst/>
                <a:latin typeface="-apple-system"/>
              </a:rPr>
              <a:t>PICRUSt2</a:t>
            </a:r>
            <a:r>
              <a:rPr lang="en-US" sz="1200" b="1" i="0">
                <a:solidFill>
                  <a:srgbClr val="222222"/>
                </a:solidFill>
                <a:effectLst/>
                <a:latin typeface="-apple-system"/>
              </a:rPr>
              <a:t>)</a:t>
            </a:r>
            <a:endParaRPr kumimoji="0" lang="en-GB" sz="1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0">
              <a:latin typeface="Avenir Heavy"/>
            </a:endParaRPr>
          </a:p>
        </p:txBody>
      </p:sp>
      <p:pic>
        <p:nvPicPr>
          <p:cNvPr id="22" name="Graphic 21" descr="Clapping hands">
            <a:extLst>
              <a:ext uri="{FF2B5EF4-FFF2-40B4-BE49-F238E27FC236}">
                <a16:creationId xmlns:a16="http://schemas.microsoft.com/office/drawing/2014/main" id="{FE88C66C-6EB7-4F83-B236-8B8BDC4739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7596" y="4482387"/>
            <a:ext cx="541733" cy="458642"/>
          </a:xfrm>
          <a:prstGeom prst="rect">
            <a:avLst/>
          </a:prstGeom>
        </p:spPr>
      </p:pic>
      <p:pic>
        <p:nvPicPr>
          <p:cNvPr id="23" name="Graphic 22" descr="Exclamation mark">
            <a:extLst>
              <a:ext uri="{FF2B5EF4-FFF2-40B4-BE49-F238E27FC236}">
                <a16:creationId xmlns:a16="http://schemas.microsoft.com/office/drawing/2014/main" id="{62AACF69-45EE-4A29-B4E0-7EBBABF2ED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9141" y="5630586"/>
            <a:ext cx="458642" cy="458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E2568B-8581-41D5-9B28-0F4700985AE6}"/>
              </a:ext>
            </a:extLst>
          </p:cNvPr>
          <p:cNvSpPr txBox="1"/>
          <p:nvPr/>
        </p:nvSpPr>
        <p:spPr>
          <a:xfrm>
            <a:off x="5418637" y="4405683"/>
            <a:ext cx="2002971" cy="5262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Ni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težav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iz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sestavljanja</a:t>
            </a:r>
            <a:endParaRPr lang="en-GB" sz="1200">
              <a:solidFill>
                <a:schemeClr val="bg1">
                  <a:lumMod val="75000"/>
                </a:schemeClr>
              </a:solidFill>
              <a:latin typeface="Avenir Heavy"/>
            </a:endParaRPr>
          </a:p>
          <a:p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Hitro</a:t>
            </a:r>
            <a:endParaRPr lang="en-GB" sz="1200">
              <a:solidFill>
                <a:schemeClr val="bg1">
                  <a:lumMod val="75000"/>
                </a:schemeClr>
              </a:solidFill>
              <a:latin typeface="Avenir Heavy"/>
            </a:endParaRPr>
          </a:p>
          <a:p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Primerno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za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vrste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,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redke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v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okolju</a:t>
            </a:r>
            <a:endParaRPr lang="en-GB" sz="1200">
              <a:solidFill>
                <a:schemeClr val="bg1">
                  <a:lumMod val="75000"/>
                </a:schemeClr>
              </a:solidFill>
              <a:latin typeface="Avenir Heav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4F5B5-57EE-4846-94BB-12C7EE3408A3}"/>
              </a:ext>
            </a:extLst>
          </p:cNvPr>
          <p:cNvSpPr txBox="1"/>
          <p:nvPr/>
        </p:nvSpPr>
        <p:spPr>
          <a:xfrm>
            <a:off x="5418636" y="5384669"/>
            <a:ext cx="2002971" cy="7822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 err="1">
                <a:latin typeface="Avenir Heavy"/>
              </a:rPr>
              <a:t>Nizka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občutljivost</a:t>
            </a:r>
            <a:r>
              <a:rPr lang="en-GB" sz="1200">
                <a:latin typeface="Avenir Heavy"/>
              </a:rPr>
              <a:t> in </a:t>
            </a:r>
            <a:r>
              <a:rPr lang="en-GB" sz="1200" err="1">
                <a:latin typeface="Avenir Heavy"/>
              </a:rPr>
              <a:t>specifičnost</a:t>
            </a:r>
            <a:br>
              <a:rPr lang="en-GB" sz="1200">
                <a:latin typeface="Avenir Heavy"/>
              </a:rPr>
            </a:br>
            <a:r>
              <a:rPr lang="en-GB" sz="1200" err="1">
                <a:latin typeface="Avenir Heavy"/>
              </a:rPr>
              <a:t>Lažno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negativni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rezultati</a:t>
            </a:r>
            <a:br>
              <a:rPr lang="en-GB" sz="1200">
                <a:latin typeface="Avenir Heavy"/>
              </a:rPr>
            </a:br>
            <a:r>
              <a:rPr lang="en-GB" sz="1200" err="1">
                <a:latin typeface="Avenir Heavy"/>
              </a:rPr>
              <a:t>Vpliv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podatkovne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baze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na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podrobnosti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rezultatov</a:t>
            </a:r>
            <a:endParaRPr lang="en-GB" sz="1200">
              <a:latin typeface="Avenir Heavy"/>
            </a:endParaRPr>
          </a:p>
          <a:p>
            <a:endParaRPr lang="en-GB" sz="1200">
              <a:latin typeface="Avenir Heavy"/>
            </a:endParaRPr>
          </a:p>
        </p:txBody>
      </p:sp>
      <p:pic>
        <p:nvPicPr>
          <p:cNvPr id="30" name="Graphic 29" descr="Clapping hands">
            <a:extLst>
              <a:ext uri="{FF2B5EF4-FFF2-40B4-BE49-F238E27FC236}">
                <a16:creationId xmlns:a16="http://schemas.microsoft.com/office/drawing/2014/main" id="{B51DB803-EA37-48CD-AE94-578CFEB78C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454" y="4427478"/>
            <a:ext cx="541733" cy="458642"/>
          </a:xfrm>
          <a:prstGeom prst="rect">
            <a:avLst/>
          </a:prstGeom>
        </p:spPr>
      </p:pic>
      <p:pic>
        <p:nvPicPr>
          <p:cNvPr id="31" name="Graphic 30" descr="Exclamation mark">
            <a:extLst>
              <a:ext uri="{FF2B5EF4-FFF2-40B4-BE49-F238E27FC236}">
                <a16:creationId xmlns:a16="http://schemas.microsoft.com/office/drawing/2014/main" id="{1F4C52B2-F483-4A08-A28D-12B9A33853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2999" y="5541124"/>
            <a:ext cx="458642" cy="4586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72D6974-BA34-4C0D-B5CB-B2934F932E67}"/>
              </a:ext>
            </a:extLst>
          </p:cNvPr>
          <p:cNvSpPr txBox="1"/>
          <p:nvPr/>
        </p:nvSpPr>
        <p:spPr>
          <a:xfrm>
            <a:off x="8002495" y="4411733"/>
            <a:ext cx="2002971" cy="6673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 err="1">
                <a:latin typeface="Avenir Heavy"/>
              </a:rPr>
              <a:t>Analiza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celotnih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genov</a:t>
            </a:r>
            <a:r>
              <a:rPr lang="en-GB" sz="1200">
                <a:latin typeface="Avenir Heavy"/>
              </a:rPr>
              <a:t>, </a:t>
            </a:r>
            <a:r>
              <a:rPr lang="en-GB" sz="1200" err="1">
                <a:latin typeface="Avenir Heavy"/>
              </a:rPr>
              <a:t>konteksta</a:t>
            </a:r>
            <a:r>
              <a:rPr lang="en-GB" sz="1200">
                <a:latin typeface="Avenir Heavy"/>
              </a:rPr>
              <a:t>, </a:t>
            </a:r>
            <a:r>
              <a:rPr lang="en-GB" sz="1200" err="1">
                <a:latin typeface="Avenir Heavy"/>
              </a:rPr>
              <a:t>operonov</a:t>
            </a:r>
            <a:r>
              <a:rPr lang="en-GB" sz="1200">
                <a:latin typeface="Avenir Heavy"/>
              </a:rPr>
              <a:t>, …</a:t>
            </a:r>
          </a:p>
          <a:p>
            <a:r>
              <a:rPr lang="en-GB" sz="1200" err="1">
                <a:latin typeface="Avenir Heavy"/>
              </a:rPr>
              <a:t>Večje</a:t>
            </a:r>
            <a:r>
              <a:rPr lang="en-GB" sz="1200">
                <a:latin typeface="Avenir Heavy"/>
              </a:rPr>
              <a:t> </a:t>
            </a:r>
            <a:r>
              <a:rPr lang="en-GB" sz="1200" err="1">
                <a:latin typeface="Avenir Heavy"/>
              </a:rPr>
              <a:t>zaupanje</a:t>
            </a:r>
            <a:r>
              <a:rPr lang="en-GB" sz="1200">
                <a:latin typeface="Avenir Heavy"/>
              </a:rPr>
              <a:t> v </a:t>
            </a:r>
            <a:r>
              <a:rPr lang="en-GB" sz="1200" err="1">
                <a:latin typeface="Avenir Heavy"/>
              </a:rPr>
              <a:t>anotacijo</a:t>
            </a:r>
            <a:endParaRPr lang="en-GB" sz="1200">
              <a:latin typeface="Avenir Heavy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C2784C-E230-449C-AC4F-B41497A07631}"/>
              </a:ext>
            </a:extLst>
          </p:cNvPr>
          <p:cNvSpPr txBox="1"/>
          <p:nvPr/>
        </p:nvSpPr>
        <p:spPr>
          <a:xfrm>
            <a:off x="7972014" y="5382969"/>
            <a:ext cx="2002971" cy="7822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Težave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iz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sestavljanja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(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napačno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sestavljanje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)</a:t>
            </a:r>
          </a:p>
          <a:p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Manj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primerno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za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vrste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redke</a:t>
            </a:r>
            <a:r>
              <a:rPr lang="en-GB" sz="1200">
                <a:solidFill>
                  <a:schemeClr val="bg1">
                    <a:lumMod val="75000"/>
                  </a:schemeClr>
                </a:solidFill>
                <a:latin typeface="Avenir Heavy"/>
              </a:rPr>
              <a:t> v </a:t>
            </a:r>
            <a:r>
              <a:rPr lang="en-GB" sz="1200" err="1">
                <a:solidFill>
                  <a:schemeClr val="bg1">
                    <a:lumMod val="75000"/>
                  </a:schemeClr>
                </a:solidFill>
                <a:latin typeface="Avenir Heavy"/>
              </a:rPr>
              <a:t>okolju</a:t>
            </a:r>
            <a:endParaRPr lang="en-GB" sz="1200">
              <a:solidFill>
                <a:schemeClr val="bg1">
                  <a:lumMod val="75000"/>
                </a:schemeClr>
              </a:solidFill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90137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089FF37-E867-478E-99FE-842350D0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7698" y="6143926"/>
            <a:ext cx="916977" cy="68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5227B-9C3F-44E3-A9B0-C5E6B04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Fermentirana</a:t>
            </a:r>
            <a:r>
              <a:rPr lang="en-GB" b="1"/>
              <a:t> </a:t>
            </a:r>
            <a:r>
              <a:rPr lang="en-GB" b="1" err="1"/>
              <a:t>hrana</a:t>
            </a:r>
            <a:r>
              <a:rPr lang="en-GB" b="1"/>
              <a:t> </a:t>
            </a:r>
            <a:r>
              <a:rPr lang="en-GB" b="1" err="1"/>
              <a:t>kot</a:t>
            </a:r>
            <a:r>
              <a:rPr lang="en-GB" b="1"/>
              <a:t> </a:t>
            </a:r>
            <a:r>
              <a:rPr lang="en-GB" b="1" err="1"/>
              <a:t>mikrobni</a:t>
            </a:r>
            <a:r>
              <a:rPr lang="en-GB" b="1"/>
              <a:t> </a:t>
            </a:r>
            <a:r>
              <a:rPr lang="en-GB" b="1" err="1"/>
              <a:t>ekosistemi</a:t>
            </a:r>
            <a:endParaRPr lang="sl-SI" b="1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6FC609-F712-45A9-A35F-62C912CFE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err="1"/>
              <a:t>Več</a:t>
            </a:r>
            <a:r>
              <a:rPr lang="en-GB" sz="1800"/>
              <a:t> </a:t>
            </a:r>
            <a:r>
              <a:rPr lang="en-GB" sz="1800" err="1"/>
              <a:t>kot</a:t>
            </a:r>
            <a:r>
              <a:rPr lang="en-GB" sz="1800"/>
              <a:t> 10000 let </a:t>
            </a:r>
            <a:r>
              <a:rPr lang="en-GB" sz="1800" err="1"/>
              <a:t>človeške</a:t>
            </a:r>
            <a:r>
              <a:rPr lang="en-GB" sz="1800"/>
              <a:t> </a:t>
            </a:r>
            <a:r>
              <a:rPr lang="en-GB" sz="1800" err="1"/>
              <a:t>zgodovine</a:t>
            </a:r>
            <a:r>
              <a:rPr lang="en-GB" sz="1800"/>
              <a:t>; </a:t>
            </a:r>
            <a:r>
              <a:rPr lang="en-GB" sz="1800" err="1"/>
              <a:t>najstarejši</a:t>
            </a:r>
            <a:r>
              <a:rPr lang="en-GB" sz="1800"/>
              <a:t> </a:t>
            </a:r>
            <a:r>
              <a:rPr lang="en-GB" sz="1800" err="1"/>
              <a:t>ostanki</a:t>
            </a:r>
            <a:r>
              <a:rPr lang="en-GB" sz="1800"/>
              <a:t> – </a:t>
            </a:r>
            <a:r>
              <a:rPr lang="en-GB" sz="1800" err="1"/>
              <a:t>proizvodnja</a:t>
            </a:r>
            <a:r>
              <a:rPr lang="en-GB" sz="1800"/>
              <a:t> </a:t>
            </a:r>
            <a:r>
              <a:rPr lang="en-GB" sz="1800" err="1"/>
              <a:t>pivu</a:t>
            </a:r>
            <a:r>
              <a:rPr lang="en-GB" sz="1800"/>
              <a:t> </a:t>
            </a:r>
            <a:r>
              <a:rPr lang="en-GB" sz="1800" err="1"/>
              <a:t>podobne</a:t>
            </a:r>
            <a:r>
              <a:rPr lang="en-GB" sz="1800"/>
              <a:t> </a:t>
            </a:r>
            <a:r>
              <a:rPr lang="en-GB" sz="1800" err="1"/>
              <a:t>pijače</a:t>
            </a:r>
            <a:r>
              <a:rPr lang="en-GB" sz="1800"/>
              <a:t> </a:t>
            </a:r>
            <a:r>
              <a:rPr lang="en-GB" sz="1800" err="1"/>
              <a:t>na</a:t>
            </a:r>
            <a:r>
              <a:rPr lang="en-GB" sz="1800"/>
              <a:t> </a:t>
            </a:r>
            <a:r>
              <a:rPr lang="en-GB" sz="1800" err="1"/>
              <a:t>Bližnjem</a:t>
            </a:r>
            <a:r>
              <a:rPr lang="en-GB" sz="1800"/>
              <a:t> </a:t>
            </a:r>
            <a:r>
              <a:rPr lang="en-GB" sz="1800" err="1"/>
              <a:t>Vzhodu</a:t>
            </a:r>
            <a:r>
              <a:rPr lang="en-GB" sz="1800"/>
              <a:t> pred 13000 </a:t>
            </a:r>
            <a:r>
              <a:rPr lang="en-GB" sz="1800" err="1"/>
              <a:t>leti</a:t>
            </a:r>
            <a:r>
              <a:rPr lang="en-GB" sz="1800"/>
              <a:t> (Liu </a:t>
            </a:r>
            <a:r>
              <a:rPr lang="en-GB" sz="1800" i="1"/>
              <a:t>et al</a:t>
            </a:r>
            <a:r>
              <a:rPr lang="en-GB" sz="1800"/>
              <a:t>., 2018)</a:t>
            </a:r>
          </a:p>
          <a:p>
            <a:r>
              <a:rPr lang="en-GB" sz="1800"/>
              <a:t>Od </a:t>
            </a:r>
            <a:r>
              <a:rPr lang="en-GB" sz="1800" err="1"/>
              <a:t>slučajnih</a:t>
            </a:r>
            <a:r>
              <a:rPr lang="en-GB" sz="1800"/>
              <a:t> “</a:t>
            </a:r>
            <a:r>
              <a:rPr lang="en-GB" sz="1800" err="1"/>
              <a:t>nesreč</a:t>
            </a:r>
            <a:r>
              <a:rPr lang="en-GB" sz="1800"/>
              <a:t>” in </a:t>
            </a:r>
            <a:r>
              <a:rPr lang="en-GB" sz="1800" err="1"/>
              <a:t>spontanih</a:t>
            </a:r>
            <a:r>
              <a:rPr lang="en-GB" sz="1800"/>
              <a:t> </a:t>
            </a:r>
            <a:r>
              <a:rPr lang="en-GB" sz="1800" err="1"/>
              <a:t>fermentacij</a:t>
            </a:r>
            <a:r>
              <a:rPr lang="en-GB" sz="1800"/>
              <a:t>, </a:t>
            </a:r>
            <a:r>
              <a:rPr lang="en-GB" sz="1800" err="1"/>
              <a:t>skozi</a:t>
            </a:r>
            <a:r>
              <a:rPr lang="en-GB" sz="1800"/>
              <a:t> </a:t>
            </a:r>
            <a:r>
              <a:rPr lang="en-GB" sz="1800" err="1"/>
              <a:t>postopke</a:t>
            </a:r>
            <a:r>
              <a:rPr lang="en-GB" sz="1800"/>
              <a:t> z </a:t>
            </a:r>
            <a:r>
              <a:rPr lang="en-GB" sz="1800" err="1"/>
              <a:t>osveževanjem</a:t>
            </a:r>
            <a:r>
              <a:rPr lang="en-GB" sz="1800"/>
              <a:t>, do </a:t>
            </a:r>
            <a:r>
              <a:rPr lang="en-GB" sz="1800" err="1"/>
              <a:t>moderne</a:t>
            </a:r>
            <a:r>
              <a:rPr lang="en-GB" sz="1800"/>
              <a:t> </a:t>
            </a:r>
            <a:r>
              <a:rPr lang="en-GB" sz="1800" err="1"/>
              <a:t>mikrobiologije</a:t>
            </a:r>
            <a:r>
              <a:rPr lang="en-GB" sz="1800"/>
              <a:t> (</a:t>
            </a:r>
            <a:r>
              <a:rPr lang="en-GB" sz="1800" err="1"/>
              <a:t>inokulacija</a:t>
            </a:r>
            <a:r>
              <a:rPr lang="en-GB" sz="1800"/>
              <a:t> </a:t>
            </a:r>
            <a:r>
              <a:rPr lang="en-GB" sz="1800" err="1"/>
              <a:t>izoliranih</a:t>
            </a:r>
            <a:r>
              <a:rPr lang="en-GB" sz="1800"/>
              <a:t> </a:t>
            </a:r>
            <a:r>
              <a:rPr lang="en-GB" sz="1800" err="1"/>
              <a:t>sevov</a:t>
            </a:r>
            <a:r>
              <a:rPr lang="en-GB" sz="1800"/>
              <a:t>)</a:t>
            </a:r>
            <a:endParaRPr lang="en-GB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823219-D4AB-4653-8A7F-9EADA48194B2}"/>
              </a:ext>
            </a:extLst>
          </p:cNvPr>
          <p:cNvSpPr txBox="1">
            <a:spLocks/>
          </p:cNvSpPr>
          <p:nvPr/>
        </p:nvSpPr>
        <p:spPr>
          <a:xfrm>
            <a:off x="2213280" y="4973381"/>
            <a:ext cx="1237492" cy="35081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Surovine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29" name="Connector: Curved 22">
            <a:extLst>
              <a:ext uri="{FF2B5EF4-FFF2-40B4-BE49-F238E27FC236}">
                <a16:creationId xmlns:a16="http://schemas.microsoft.com/office/drawing/2014/main" id="{4B94E810-8670-4AF2-9594-B448E9A81729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>
            <a:off x="3450772" y="5148788"/>
            <a:ext cx="5016130" cy="0"/>
          </a:xfrm>
          <a:prstGeom prst="straightConnector1">
            <a:avLst/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AB654E-8937-4DAE-A5F9-46079AC11E24}"/>
              </a:ext>
            </a:extLst>
          </p:cNvPr>
          <p:cNvSpPr txBox="1">
            <a:spLocks/>
          </p:cNvSpPr>
          <p:nvPr/>
        </p:nvSpPr>
        <p:spPr>
          <a:xfrm>
            <a:off x="5061052" y="4541587"/>
            <a:ext cx="1934899" cy="34021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Mikroorganizmi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FE8543-F600-409C-85E3-295EB870421C}"/>
              </a:ext>
            </a:extLst>
          </p:cNvPr>
          <p:cNvSpPr txBox="1">
            <a:spLocks/>
          </p:cNvSpPr>
          <p:nvPr/>
        </p:nvSpPr>
        <p:spPr>
          <a:xfrm>
            <a:off x="8466902" y="4973381"/>
            <a:ext cx="1511818" cy="35081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Končni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proizvodi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36" name="Connector: Curved 22">
            <a:extLst>
              <a:ext uri="{FF2B5EF4-FFF2-40B4-BE49-F238E27FC236}">
                <a16:creationId xmlns:a16="http://schemas.microsoft.com/office/drawing/2014/main" id="{DB4D1E32-47DB-4B89-B441-DC3FE2F3001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>
            <a:off x="6028502" y="4881801"/>
            <a:ext cx="3" cy="538133"/>
          </a:xfrm>
          <a:prstGeom prst="straightConnector1">
            <a:avLst/>
          </a:prstGeom>
          <a:ln w="254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05D4C3A-AC69-4404-9C8A-8CE5B8813503}"/>
              </a:ext>
            </a:extLst>
          </p:cNvPr>
          <p:cNvSpPr txBox="1">
            <a:spLocks/>
          </p:cNvSpPr>
          <p:nvPr/>
        </p:nvSpPr>
        <p:spPr>
          <a:xfrm>
            <a:off x="4607490" y="5419934"/>
            <a:ext cx="2842030" cy="64698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Sestava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mikrobnega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ekosistema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err="1">
                <a:latin typeface="Avenir Heavy"/>
              </a:rPr>
              <a:t>Funkcija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mikrobnega</a:t>
            </a:r>
            <a:r>
              <a:rPr lang="en-GB" sz="1600" kern="0">
                <a:latin typeface="Avenir Heavy"/>
              </a:rPr>
              <a:t> </a:t>
            </a:r>
            <a:r>
              <a:rPr lang="en-GB" sz="1600" kern="0" err="1">
                <a:latin typeface="Avenir Heavy"/>
              </a:rPr>
              <a:t>ekosistema</a:t>
            </a:r>
            <a:endParaRPr kumimoji="0" lang="en-GB" sz="16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D2AC56-DD38-4C0D-98FA-2FD57A1DB065}"/>
              </a:ext>
            </a:extLst>
          </p:cNvPr>
          <p:cNvSpPr txBox="1">
            <a:spLocks/>
          </p:cNvSpPr>
          <p:nvPr/>
        </p:nvSpPr>
        <p:spPr>
          <a:xfrm>
            <a:off x="7963401" y="3702578"/>
            <a:ext cx="2257183" cy="970945"/>
          </a:xfrm>
          <a:prstGeom prst="roundRect">
            <a:avLst/>
          </a:prstGeom>
          <a:solidFill>
            <a:schemeClr val="accent2">
              <a:alpha val="26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Podaljšan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rok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trajanja</a:t>
            </a:r>
            <a:endParaRPr lang="en-GB" sz="12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Izboljšana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prehrambena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vrednost</a:t>
            </a:r>
            <a:endParaRPr lang="en-GB" sz="12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Spremenjena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okus</a:t>
            </a:r>
            <a:r>
              <a:rPr lang="en-GB" sz="1200" kern="0">
                <a:latin typeface="Avenir Heavy"/>
              </a:rPr>
              <a:t> in </a:t>
            </a:r>
            <a:r>
              <a:rPr lang="en-GB" sz="1200" kern="0" err="1">
                <a:latin typeface="Avenir Heavy"/>
              </a:rPr>
              <a:t>tekstura</a:t>
            </a: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346BBF-D655-49E4-A62B-9599A481714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091993" y="4673523"/>
            <a:ext cx="0" cy="299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BF55E0-AC9B-41B2-8E92-380E6E23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33" y="5756746"/>
            <a:ext cx="651339" cy="910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A6B1E9-95E6-4007-9719-C453446AA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74" y="5394618"/>
            <a:ext cx="809651" cy="540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EFB601-A30E-44D7-9265-3806BFECA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15683" r="11111" b="7377"/>
          <a:stretch/>
        </p:blipFill>
        <p:spPr>
          <a:xfrm>
            <a:off x="2035708" y="5553145"/>
            <a:ext cx="703442" cy="700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85BCE8-83B8-4515-9495-C47DA886B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44" y="6143926"/>
            <a:ext cx="958155" cy="718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E9579-D56D-4C7B-80D6-32739F88D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73" y="5389680"/>
            <a:ext cx="1024423" cy="707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183E7E-9B95-4C31-87EC-53720E1CB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57" y="5395863"/>
            <a:ext cx="818116" cy="125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3F327-7787-4B66-A3FB-327AB8566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41" y="6036761"/>
            <a:ext cx="818115" cy="8181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C2876-4ED5-42B7-B32C-EAB73C6B999D}"/>
              </a:ext>
            </a:extLst>
          </p:cNvPr>
          <p:cNvSpPr txBox="1">
            <a:spLocks/>
          </p:cNvSpPr>
          <p:nvPr/>
        </p:nvSpPr>
        <p:spPr>
          <a:xfrm>
            <a:off x="4960620" y="3155633"/>
            <a:ext cx="2141220" cy="1088707"/>
          </a:xfrm>
          <a:prstGeom prst="roundRect">
            <a:avLst/>
          </a:prstGeom>
          <a:solidFill>
            <a:schemeClr val="accent2">
              <a:alpha val="26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lIns="0" tIns="0" rtlCol="0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Mlečnokislinske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bakterije</a:t>
            </a:r>
            <a:endParaRPr lang="en-GB" sz="12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Ocetnokislinske</a:t>
            </a:r>
            <a:r>
              <a: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</a:t>
            </a:r>
            <a:r>
              <a:rPr kumimoji="0" lang="en-GB" sz="12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bakterije</a:t>
            </a:r>
            <a:endParaRPr lang="en-GB" sz="1200" kern="0">
              <a:latin typeface="Avenir Heavy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Kvasovke</a:t>
            </a:r>
            <a:r>
              <a: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venir Heavy"/>
              </a:rPr>
              <a:t> in </a:t>
            </a:r>
            <a:r>
              <a:rPr kumimoji="0" lang="en-GB" sz="120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venir Heavy"/>
              </a:rPr>
              <a:t>plesni</a:t>
            </a: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err="1">
                <a:latin typeface="Avenir Heavy"/>
              </a:rPr>
              <a:t>Drugi</a:t>
            </a:r>
            <a:r>
              <a:rPr lang="en-GB" sz="1200" kern="0">
                <a:latin typeface="Avenir Heavy"/>
              </a:rPr>
              <a:t> </a:t>
            </a:r>
            <a:r>
              <a:rPr lang="en-GB" sz="1200" kern="0" err="1">
                <a:latin typeface="Avenir Heavy"/>
              </a:rPr>
              <a:t>mikroorganizmi</a:t>
            </a:r>
            <a:endParaRPr kumimoji="0" lang="en-GB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venir Heavy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27E8F8-B749-4DB4-AC4A-5121B234029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028502" y="4244340"/>
            <a:ext cx="2728" cy="2972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2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1846</Words>
  <Application>Microsoft Office PowerPoint</Application>
  <PresentationFormat>Widescreen</PresentationFormat>
  <Paragraphs>254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Avenir Heavy</vt:lpstr>
      <vt:lpstr>Calibri</vt:lpstr>
      <vt:lpstr>Calibri Light</vt:lpstr>
      <vt:lpstr>Courier New</vt:lpstr>
      <vt:lpstr>Wingdings</vt:lpstr>
      <vt:lpstr>Office Theme</vt:lpstr>
      <vt:lpstr>PowerPoint Presentation</vt:lpstr>
      <vt:lpstr>Mikrobni ekosistemi in “-omike”</vt:lpstr>
      <vt:lpstr>Izbrane metode neodvisne od gojenja</vt:lpstr>
      <vt:lpstr>Metagenomika - pridobivanje podatkov</vt:lpstr>
      <vt:lpstr>Bioinformatska analiza metagenomskih podatkov</vt:lpstr>
      <vt:lpstr>Bioinformatska analiza metagenomskih podatkov</vt:lpstr>
      <vt:lpstr>Bioinformatska analiza metagenomskih podatkov</vt:lpstr>
      <vt:lpstr>Bioinformatska analiza podatkov iz omik na podlagi sekvenciranja</vt:lpstr>
      <vt:lpstr>Fermentirana hrana kot mikrobni ekosistemi</vt:lpstr>
      <vt:lpstr>Vodni kefir</vt:lpstr>
      <vt:lpstr>Sestava mikrobne združbe vodnega kefirja je raznolika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Verce, Marko</dc:creator>
  <cp:lastModifiedBy>Verce, Marko</cp:lastModifiedBy>
  <cp:revision>85</cp:revision>
  <dcterms:created xsi:type="dcterms:W3CDTF">2024-10-14T07:40:19Z</dcterms:created>
  <dcterms:modified xsi:type="dcterms:W3CDTF">2025-04-01T08:12:38Z</dcterms:modified>
</cp:coreProperties>
</file>